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6"/>
  </p:notesMasterIdLst>
  <p:handoutMasterIdLst>
    <p:handoutMasterId r:id="rId47"/>
  </p:handoutMasterIdLst>
  <p:sldIdLst>
    <p:sldId id="325" r:id="rId5"/>
    <p:sldId id="324" r:id="rId6"/>
    <p:sldId id="373" r:id="rId7"/>
    <p:sldId id="374" r:id="rId8"/>
    <p:sldId id="375" r:id="rId9"/>
    <p:sldId id="340" r:id="rId10"/>
    <p:sldId id="341" r:id="rId11"/>
    <p:sldId id="377" r:id="rId12"/>
    <p:sldId id="376" r:id="rId13"/>
    <p:sldId id="345" r:id="rId14"/>
    <p:sldId id="346" r:id="rId15"/>
    <p:sldId id="347" r:id="rId16"/>
    <p:sldId id="348" r:id="rId17"/>
    <p:sldId id="349" r:id="rId18"/>
    <p:sldId id="350" r:id="rId19"/>
    <p:sldId id="351" r:id="rId20"/>
    <p:sldId id="352" r:id="rId21"/>
    <p:sldId id="378" r:id="rId22"/>
    <p:sldId id="330" r:id="rId23"/>
    <p:sldId id="355" r:id="rId24"/>
    <p:sldId id="356" r:id="rId25"/>
    <p:sldId id="328" r:id="rId26"/>
    <p:sldId id="333" r:id="rId27"/>
    <p:sldId id="357" r:id="rId28"/>
    <p:sldId id="358" r:id="rId29"/>
    <p:sldId id="315" r:id="rId30"/>
    <p:sldId id="360" r:id="rId31"/>
    <p:sldId id="361" r:id="rId32"/>
    <p:sldId id="359" r:id="rId33"/>
    <p:sldId id="362" r:id="rId34"/>
    <p:sldId id="379" r:id="rId35"/>
    <p:sldId id="364" r:id="rId36"/>
    <p:sldId id="365" r:id="rId37"/>
    <p:sldId id="366" r:id="rId38"/>
    <p:sldId id="367" r:id="rId39"/>
    <p:sldId id="368" r:id="rId40"/>
    <p:sldId id="370" r:id="rId41"/>
    <p:sldId id="371" r:id="rId42"/>
    <p:sldId id="323" r:id="rId43"/>
    <p:sldId id="372" r:id="rId44"/>
    <p:sldId id="289"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5B63967-3AE6-41D4-925F-EE34ED8AE031}">
          <p14:sldIdLst>
            <p14:sldId id="325"/>
          </p14:sldIdLst>
        </p14:section>
        <p14:section name="Untitled Section" id="{21B5B288-D759-43B2-AC73-DDFB9C4F4AE4}">
          <p14:sldIdLst>
            <p14:sldId id="324"/>
            <p14:sldId id="373"/>
            <p14:sldId id="374"/>
            <p14:sldId id="375"/>
            <p14:sldId id="340"/>
            <p14:sldId id="341"/>
            <p14:sldId id="377"/>
            <p14:sldId id="376"/>
            <p14:sldId id="345"/>
            <p14:sldId id="346"/>
            <p14:sldId id="347"/>
            <p14:sldId id="348"/>
            <p14:sldId id="349"/>
            <p14:sldId id="350"/>
            <p14:sldId id="351"/>
            <p14:sldId id="352"/>
            <p14:sldId id="378"/>
            <p14:sldId id="330"/>
            <p14:sldId id="355"/>
            <p14:sldId id="356"/>
            <p14:sldId id="328"/>
            <p14:sldId id="333"/>
            <p14:sldId id="357"/>
            <p14:sldId id="358"/>
            <p14:sldId id="315"/>
            <p14:sldId id="360"/>
            <p14:sldId id="361"/>
            <p14:sldId id="359"/>
            <p14:sldId id="362"/>
            <p14:sldId id="379"/>
            <p14:sldId id="364"/>
            <p14:sldId id="365"/>
            <p14:sldId id="366"/>
            <p14:sldId id="367"/>
            <p14:sldId id="368"/>
            <p14:sldId id="370"/>
            <p14:sldId id="371"/>
            <p14:sldId id="323"/>
            <p14:sldId id="372"/>
            <p14:sldId id="28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E31"/>
    <a:srgbClr val="A7A9AC"/>
    <a:srgbClr val="FABD0F"/>
    <a:srgbClr val="EBEBEC"/>
    <a:srgbClr val="B4C0CC"/>
    <a:srgbClr val="788CA3"/>
    <a:srgbClr val="3C5979"/>
    <a:srgbClr val="212121"/>
    <a:srgbClr val="0024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46" autoAdjust="0"/>
    <p:restoredTop sz="91166" autoAdjust="0"/>
  </p:normalViewPr>
  <p:slideViewPr>
    <p:cSldViewPr snapToGrid="0" snapToObjects="1">
      <p:cViewPr varScale="1">
        <p:scale>
          <a:sx n="99" d="100"/>
          <a:sy n="99" d="100"/>
        </p:scale>
        <p:origin x="1038" y="90"/>
      </p:cViewPr>
      <p:guideLst/>
    </p:cSldViewPr>
  </p:slideViewPr>
  <p:outlineViewPr>
    <p:cViewPr>
      <p:scale>
        <a:sx n="33" d="100"/>
        <a:sy n="33" d="100"/>
      </p:scale>
      <p:origin x="0" y="-13408"/>
    </p:cViewPr>
  </p:outlineViewPr>
  <p:notesTextViewPr>
    <p:cViewPr>
      <p:scale>
        <a:sx n="3" d="2"/>
        <a:sy n="3" d="2"/>
      </p:scale>
      <p:origin x="0" y="0"/>
    </p:cViewPr>
  </p:notesTextViewPr>
  <p:sorterViewPr>
    <p:cViewPr>
      <p:scale>
        <a:sx n="80" d="100"/>
        <a:sy n="80" d="100"/>
      </p:scale>
      <p:origin x="0" y="0"/>
    </p:cViewPr>
  </p:sorterViewPr>
  <p:notesViewPr>
    <p:cSldViewPr snapToGrid="0" snapToObjects="1">
      <p:cViewPr varScale="1">
        <p:scale>
          <a:sx n="88" d="100"/>
          <a:sy n="88" d="100"/>
        </p:scale>
        <p:origin x="2664" y="1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3A3-DD42-A905-438119EADF5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3A3-DD42-A905-438119EADF5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3A3-DD42-A905-438119EADF5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3A3-DD42-A905-438119EADF50}"/>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13A3-DD42-A905-438119EADF50}"/>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bg1">
                  <a:lumMod val="2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058634352219098E-2"/>
          <c:y val="3.8938053097345132E-2"/>
          <c:w val="0.94788273129556178"/>
          <c:h val="0.77888871855619812"/>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7E18-BA48-A794-5420EB3BE64A}"/>
            </c:ext>
          </c:extLst>
        </c:ser>
        <c:ser>
          <c:idx val="1"/>
          <c:order val="1"/>
          <c:tx>
            <c:strRef>
              <c:f>Sheet1!$C$1</c:f>
              <c:strCache>
                <c:ptCount val="1"/>
                <c:pt idx="0">
                  <c:v>Series 2</c:v>
                </c:pt>
              </c:strCache>
            </c:strRef>
          </c:tx>
          <c:spPr>
            <a:solidFill>
              <a:schemeClr val="accent2"/>
            </a:solidFill>
            <a:ln>
              <a:noFill/>
            </a:ln>
            <a:effectLst/>
          </c:spPr>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7E18-BA48-A794-5420EB3BE64A}"/>
            </c:ext>
          </c:extLst>
        </c:ser>
        <c:ser>
          <c:idx val="2"/>
          <c:order val="2"/>
          <c:tx>
            <c:strRef>
              <c:f>Sheet1!$D$1</c:f>
              <c:strCache>
                <c:ptCount val="1"/>
                <c:pt idx="0">
                  <c:v>Series 3</c:v>
                </c:pt>
              </c:strCache>
            </c:strRef>
          </c:tx>
          <c:spPr>
            <a:solidFill>
              <a:schemeClr val="accent3"/>
            </a:solidFill>
            <a:ln>
              <a:noFill/>
            </a:ln>
            <a:effectLst/>
          </c:spPr>
          <c:invertIfNegative val="0"/>
          <c:cat>
            <c:strRef>
              <c:f>Sheet1!$A$2:$A$4</c:f>
              <c:strCache>
                <c:ptCount val="3"/>
                <c:pt idx="0">
                  <c:v>Category 1</c:v>
                </c:pt>
                <c:pt idx="1">
                  <c:v>Category 2</c:v>
                </c:pt>
                <c:pt idx="2">
                  <c:v>Category 3</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7E18-BA48-A794-5420EB3BE64A}"/>
            </c:ext>
          </c:extLst>
        </c:ser>
        <c:ser>
          <c:idx val="3"/>
          <c:order val="3"/>
          <c:tx>
            <c:strRef>
              <c:f>Sheet1!$E$1</c:f>
              <c:strCache>
                <c:ptCount val="1"/>
                <c:pt idx="0">
                  <c:v>Series 4</c:v>
                </c:pt>
              </c:strCache>
            </c:strRef>
          </c:tx>
          <c:spPr>
            <a:solidFill>
              <a:schemeClr val="accent4"/>
            </a:solidFill>
            <a:ln>
              <a:noFill/>
            </a:ln>
            <a:effectLst/>
          </c:spPr>
          <c:invertIfNegative val="0"/>
          <c:cat>
            <c:strRef>
              <c:f>Sheet1!$A$2:$A$4</c:f>
              <c:strCache>
                <c:ptCount val="3"/>
                <c:pt idx="0">
                  <c:v>Category 1</c:v>
                </c:pt>
                <c:pt idx="1">
                  <c:v>Category 2</c:v>
                </c:pt>
                <c:pt idx="2">
                  <c:v>Category 3</c:v>
                </c:pt>
              </c:strCache>
            </c:strRef>
          </c:cat>
          <c:val>
            <c:numRef>
              <c:f>Sheet1!$E$2:$E$4</c:f>
              <c:numCache>
                <c:formatCode>General</c:formatCode>
                <c:ptCount val="3"/>
                <c:pt idx="0">
                  <c:v>3.2</c:v>
                </c:pt>
                <c:pt idx="1">
                  <c:v>3</c:v>
                </c:pt>
                <c:pt idx="2">
                  <c:v>3.8</c:v>
                </c:pt>
              </c:numCache>
            </c:numRef>
          </c:val>
          <c:extLst>
            <c:ext xmlns:c16="http://schemas.microsoft.com/office/drawing/2014/chart" uri="{C3380CC4-5D6E-409C-BE32-E72D297353CC}">
              <c16:uniqueId val="{00000003-7E18-BA48-A794-5420EB3BE64A}"/>
            </c:ext>
          </c:extLst>
        </c:ser>
        <c:dLbls>
          <c:showLegendKey val="0"/>
          <c:showVal val="0"/>
          <c:showCatName val="0"/>
          <c:showSerName val="0"/>
          <c:showPercent val="0"/>
          <c:showBubbleSize val="0"/>
        </c:dLbls>
        <c:gapWidth val="219"/>
        <c:overlap val="-27"/>
        <c:axId val="1113782015"/>
        <c:axId val="1113821359"/>
      </c:barChart>
      <c:catAx>
        <c:axId val="1113782015"/>
        <c:scaling>
          <c:orientation val="minMax"/>
        </c:scaling>
        <c:delete val="1"/>
        <c:axPos val="b"/>
        <c:numFmt formatCode="General" sourceLinked="1"/>
        <c:majorTickMark val="none"/>
        <c:minorTickMark val="none"/>
        <c:tickLblPos val="nextTo"/>
        <c:crossAx val="1113821359"/>
        <c:crosses val="autoZero"/>
        <c:auto val="1"/>
        <c:lblAlgn val="ctr"/>
        <c:lblOffset val="100"/>
        <c:noMultiLvlLbl val="0"/>
      </c:catAx>
      <c:valAx>
        <c:axId val="1113821359"/>
        <c:scaling>
          <c:orientation val="minMax"/>
        </c:scaling>
        <c:delete val="1"/>
        <c:axPos val="l"/>
        <c:majorGridlines>
          <c:spPr>
            <a:ln w="9525" cap="flat" cmpd="sng" algn="ctr">
              <a:solidFill>
                <a:schemeClr val="accent4"/>
              </a:solidFill>
              <a:round/>
            </a:ln>
            <a:effectLst/>
          </c:spPr>
        </c:majorGridlines>
        <c:numFmt formatCode="General" sourceLinked="1"/>
        <c:majorTickMark val="none"/>
        <c:minorTickMark val="none"/>
        <c:tickLblPos val="nextTo"/>
        <c:crossAx val="1113782015"/>
        <c:crosses val="autoZero"/>
        <c:crossBetween val="between"/>
      </c:valAx>
      <c:spPr>
        <a:noFill/>
        <a:ln w="25400">
          <a:noFill/>
        </a:ln>
        <a:effectLst/>
      </c:spPr>
    </c:plotArea>
    <c:legend>
      <c:legendPos val="b"/>
      <c:layout>
        <c:manualLayout>
          <c:xMode val="edge"/>
          <c:yMode val="edge"/>
          <c:x val="9.8525485380852498E-2"/>
          <c:y val="0.87140866127910377"/>
          <c:w val="0.80590523156888072"/>
          <c:h val="9.478072803866852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bg1">
                  <a:lumMod val="25000"/>
                </a:schemeClr>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854CC67-1E9B-4C4E-B5D1-7D7729F5F80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FEE74E3-15AF-CB4E-A155-EB0F5B59EF9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8728A25-1BAA-A74E-AC84-5453BCE91025}" type="datetimeFigureOut">
              <a:rPr lang="en-US" smtClean="0"/>
              <a:t>6/27/2023</a:t>
            </a:fld>
            <a:endParaRPr lang="en-US"/>
          </a:p>
        </p:txBody>
      </p:sp>
      <p:sp>
        <p:nvSpPr>
          <p:cNvPr id="4" name="Footer Placeholder 3">
            <a:extLst>
              <a:ext uri="{FF2B5EF4-FFF2-40B4-BE49-F238E27FC236}">
                <a16:creationId xmlns:a16="http://schemas.microsoft.com/office/drawing/2014/main" id="{12B8721A-5977-B143-8AB1-2715B114406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7C52D89-0639-B248-B2AE-D88CCFDEC9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8F83FD-F661-8C46-B7DE-28696DF12391}" type="slidenum">
              <a:rPr lang="en-US" smtClean="0"/>
              <a:t>‹#›</a:t>
            </a:fld>
            <a:endParaRPr lang="en-US"/>
          </a:p>
        </p:txBody>
      </p:sp>
    </p:spTree>
    <p:extLst>
      <p:ext uri="{BB962C8B-B14F-4D97-AF65-F5344CB8AC3E}">
        <p14:creationId xmlns:p14="http://schemas.microsoft.com/office/powerpoint/2010/main" val="4003186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4A1A44-ACB7-774B-9A64-64B42C3402D6}" type="datetimeFigureOut">
              <a:rPr lang="en-US" smtClean="0"/>
              <a:t>6/27/2023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64D6FF-E85B-FF4F-B2E6-59386CDF929E}" type="slidenum">
              <a:rPr lang="en-US" smtClean="0"/>
              <a:t>‹#›</a:t>
            </a:fld>
            <a:endParaRPr lang="en-US"/>
          </a:p>
        </p:txBody>
      </p:sp>
    </p:spTree>
    <p:extLst>
      <p:ext uri="{BB962C8B-B14F-4D97-AF65-F5344CB8AC3E}">
        <p14:creationId xmlns:p14="http://schemas.microsoft.com/office/powerpoint/2010/main" val="2573118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1</a:t>
            </a:fld>
            <a:endParaRPr lang="en-US"/>
          </a:p>
        </p:txBody>
      </p:sp>
    </p:spTree>
    <p:extLst>
      <p:ext uri="{BB962C8B-B14F-4D97-AF65-F5344CB8AC3E}">
        <p14:creationId xmlns:p14="http://schemas.microsoft.com/office/powerpoint/2010/main" val="1307693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11</a:t>
            </a:fld>
            <a:endParaRPr lang="en-US"/>
          </a:p>
        </p:txBody>
      </p:sp>
    </p:spTree>
    <p:extLst>
      <p:ext uri="{BB962C8B-B14F-4D97-AF65-F5344CB8AC3E}">
        <p14:creationId xmlns:p14="http://schemas.microsoft.com/office/powerpoint/2010/main" val="2326820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12</a:t>
            </a:fld>
            <a:endParaRPr lang="en-US"/>
          </a:p>
        </p:txBody>
      </p:sp>
    </p:spTree>
    <p:extLst>
      <p:ext uri="{BB962C8B-B14F-4D97-AF65-F5344CB8AC3E}">
        <p14:creationId xmlns:p14="http://schemas.microsoft.com/office/powerpoint/2010/main" val="2830829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13</a:t>
            </a:fld>
            <a:endParaRPr lang="en-US"/>
          </a:p>
        </p:txBody>
      </p:sp>
    </p:spTree>
    <p:extLst>
      <p:ext uri="{BB962C8B-B14F-4D97-AF65-F5344CB8AC3E}">
        <p14:creationId xmlns:p14="http://schemas.microsoft.com/office/powerpoint/2010/main" val="3681148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14</a:t>
            </a:fld>
            <a:endParaRPr lang="en-US"/>
          </a:p>
        </p:txBody>
      </p:sp>
    </p:spTree>
    <p:extLst>
      <p:ext uri="{BB962C8B-B14F-4D97-AF65-F5344CB8AC3E}">
        <p14:creationId xmlns:p14="http://schemas.microsoft.com/office/powerpoint/2010/main" val="2599008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15</a:t>
            </a:fld>
            <a:endParaRPr lang="en-US"/>
          </a:p>
        </p:txBody>
      </p:sp>
    </p:spTree>
    <p:extLst>
      <p:ext uri="{BB962C8B-B14F-4D97-AF65-F5344CB8AC3E}">
        <p14:creationId xmlns:p14="http://schemas.microsoft.com/office/powerpoint/2010/main" val="24671711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16</a:t>
            </a:fld>
            <a:endParaRPr lang="en-US"/>
          </a:p>
        </p:txBody>
      </p:sp>
    </p:spTree>
    <p:extLst>
      <p:ext uri="{BB962C8B-B14F-4D97-AF65-F5344CB8AC3E}">
        <p14:creationId xmlns:p14="http://schemas.microsoft.com/office/powerpoint/2010/main" val="2550648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17</a:t>
            </a:fld>
            <a:endParaRPr lang="en-US"/>
          </a:p>
        </p:txBody>
      </p:sp>
    </p:spTree>
    <p:extLst>
      <p:ext uri="{BB962C8B-B14F-4D97-AF65-F5344CB8AC3E}">
        <p14:creationId xmlns:p14="http://schemas.microsoft.com/office/powerpoint/2010/main" val="34175014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18</a:t>
            </a:fld>
            <a:endParaRPr lang="en-US"/>
          </a:p>
        </p:txBody>
      </p:sp>
    </p:spTree>
    <p:extLst>
      <p:ext uri="{BB962C8B-B14F-4D97-AF65-F5344CB8AC3E}">
        <p14:creationId xmlns:p14="http://schemas.microsoft.com/office/powerpoint/2010/main" val="440189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20</a:t>
            </a:fld>
            <a:endParaRPr lang="en-US"/>
          </a:p>
        </p:txBody>
      </p:sp>
    </p:spTree>
    <p:extLst>
      <p:ext uri="{BB962C8B-B14F-4D97-AF65-F5344CB8AC3E}">
        <p14:creationId xmlns:p14="http://schemas.microsoft.com/office/powerpoint/2010/main" val="2485884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21</a:t>
            </a:fld>
            <a:endParaRPr lang="en-US"/>
          </a:p>
        </p:txBody>
      </p:sp>
    </p:spTree>
    <p:extLst>
      <p:ext uri="{BB962C8B-B14F-4D97-AF65-F5344CB8AC3E}">
        <p14:creationId xmlns:p14="http://schemas.microsoft.com/office/powerpoint/2010/main" val="1061858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3</a:t>
            </a:fld>
            <a:endParaRPr lang="en-US"/>
          </a:p>
        </p:txBody>
      </p:sp>
    </p:spTree>
    <p:extLst>
      <p:ext uri="{BB962C8B-B14F-4D97-AF65-F5344CB8AC3E}">
        <p14:creationId xmlns:p14="http://schemas.microsoft.com/office/powerpoint/2010/main" val="14994632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23</a:t>
            </a:fld>
            <a:endParaRPr lang="en-US"/>
          </a:p>
        </p:txBody>
      </p:sp>
    </p:spTree>
    <p:extLst>
      <p:ext uri="{BB962C8B-B14F-4D97-AF65-F5344CB8AC3E}">
        <p14:creationId xmlns:p14="http://schemas.microsoft.com/office/powerpoint/2010/main" val="7512800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24</a:t>
            </a:fld>
            <a:endParaRPr lang="en-US"/>
          </a:p>
        </p:txBody>
      </p:sp>
    </p:spTree>
    <p:extLst>
      <p:ext uri="{BB962C8B-B14F-4D97-AF65-F5344CB8AC3E}">
        <p14:creationId xmlns:p14="http://schemas.microsoft.com/office/powerpoint/2010/main" val="37658817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25</a:t>
            </a:fld>
            <a:endParaRPr lang="en-US"/>
          </a:p>
        </p:txBody>
      </p:sp>
    </p:spTree>
    <p:extLst>
      <p:ext uri="{BB962C8B-B14F-4D97-AF65-F5344CB8AC3E}">
        <p14:creationId xmlns:p14="http://schemas.microsoft.com/office/powerpoint/2010/main" val="34199793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26</a:t>
            </a:fld>
            <a:endParaRPr lang="en-US"/>
          </a:p>
        </p:txBody>
      </p:sp>
    </p:spTree>
    <p:extLst>
      <p:ext uri="{BB962C8B-B14F-4D97-AF65-F5344CB8AC3E}">
        <p14:creationId xmlns:p14="http://schemas.microsoft.com/office/powerpoint/2010/main" val="30347118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27</a:t>
            </a:fld>
            <a:endParaRPr lang="en-US"/>
          </a:p>
        </p:txBody>
      </p:sp>
    </p:spTree>
    <p:extLst>
      <p:ext uri="{BB962C8B-B14F-4D97-AF65-F5344CB8AC3E}">
        <p14:creationId xmlns:p14="http://schemas.microsoft.com/office/powerpoint/2010/main" val="37345135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28</a:t>
            </a:fld>
            <a:endParaRPr lang="en-US"/>
          </a:p>
        </p:txBody>
      </p:sp>
    </p:spTree>
    <p:extLst>
      <p:ext uri="{BB962C8B-B14F-4D97-AF65-F5344CB8AC3E}">
        <p14:creationId xmlns:p14="http://schemas.microsoft.com/office/powerpoint/2010/main" val="3908392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29</a:t>
            </a:fld>
            <a:endParaRPr lang="en-US"/>
          </a:p>
        </p:txBody>
      </p:sp>
    </p:spTree>
    <p:extLst>
      <p:ext uri="{BB962C8B-B14F-4D97-AF65-F5344CB8AC3E}">
        <p14:creationId xmlns:p14="http://schemas.microsoft.com/office/powerpoint/2010/main" val="24484541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30</a:t>
            </a:fld>
            <a:endParaRPr lang="en-US"/>
          </a:p>
        </p:txBody>
      </p:sp>
    </p:spTree>
    <p:extLst>
      <p:ext uri="{BB962C8B-B14F-4D97-AF65-F5344CB8AC3E}">
        <p14:creationId xmlns:p14="http://schemas.microsoft.com/office/powerpoint/2010/main" val="39090781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31</a:t>
            </a:fld>
            <a:endParaRPr lang="en-US"/>
          </a:p>
        </p:txBody>
      </p:sp>
    </p:spTree>
    <p:extLst>
      <p:ext uri="{BB962C8B-B14F-4D97-AF65-F5344CB8AC3E}">
        <p14:creationId xmlns:p14="http://schemas.microsoft.com/office/powerpoint/2010/main" val="16034495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32</a:t>
            </a:fld>
            <a:endParaRPr lang="en-US"/>
          </a:p>
        </p:txBody>
      </p:sp>
    </p:spTree>
    <p:extLst>
      <p:ext uri="{BB962C8B-B14F-4D97-AF65-F5344CB8AC3E}">
        <p14:creationId xmlns:p14="http://schemas.microsoft.com/office/powerpoint/2010/main" val="3374710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4</a:t>
            </a:fld>
            <a:endParaRPr lang="en-US"/>
          </a:p>
        </p:txBody>
      </p:sp>
    </p:spTree>
    <p:extLst>
      <p:ext uri="{BB962C8B-B14F-4D97-AF65-F5344CB8AC3E}">
        <p14:creationId xmlns:p14="http://schemas.microsoft.com/office/powerpoint/2010/main" val="9639416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33</a:t>
            </a:fld>
            <a:endParaRPr lang="en-US"/>
          </a:p>
        </p:txBody>
      </p:sp>
    </p:spTree>
    <p:extLst>
      <p:ext uri="{BB962C8B-B14F-4D97-AF65-F5344CB8AC3E}">
        <p14:creationId xmlns:p14="http://schemas.microsoft.com/office/powerpoint/2010/main" val="11657957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34</a:t>
            </a:fld>
            <a:endParaRPr lang="en-US"/>
          </a:p>
        </p:txBody>
      </p:sp>
    </p:spTree>
    <p:extLst>
      <p:ext uri="{BB962C8B-B14F-4D97-AF65-F5344CB8AC3E}">
        <p14:creationId xmlns:p14="http://schemas.microsoft.com/office/powerpoint/2010/main" val="5790949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36</a:t>
            </a:fld>
            <a:endParaRPr lang="en-US"/>
          </a:p>
        </p:txBody>
      </p:sp>
    </p:spTree>
    <p:extLst>
      <p:ext uri="{BB962C8B-B14F-4D97-AF65-F5344CB8AC3E}">
        <p14:creationId xmlns:p14="http://schemas.microsoft.com/office/powerpoint/2010/main" val="34891349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37</a:t>
            </a:fld>
            <a:endParaRPr lang="en-US"/>
          </a:p>
        </p:txBody>
      </p:sp>
    </p:spTree>
    <p:extLst>
      <p:ext uri="{BB962C8B-B14F-4D97-AF65-F5344CB8AC3E}">
        <p14:creationId xmlns:p14="http://schemas.microsoft.com/office/powerpoint/2010/main" val="10756090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38</a:t>
            </a:fld>
            <a:endParaRPr lang="en-US"/>
          </a:p>
        </p:txBody>
      </p:sp>
    </p:spTree>
    <p:extLst>
      <p:ext uri="{BB962C8B-B14F-4D97-AF65-F5344CB8AC3E}">
        <p14:creationId xmlns:p14="http://schemas.microsoft.com/office/powerpoint/2010/main" val="30293185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C64D6FF-E85B-FF4F-B2E6-59386CDF929E}" type="slidenum">
              <a:rPr lang="en-US" smtClean="0"/>
              <a:t>41</a:t>
            </a:fld>
            <a:endParaRPr lang="en-US"/>
          </a:p>
        </p:txBody>
      </p:sp>
    </p:spTree>
    <p:extLst>
      <p:ext uri="{BB962C8B-B14F-4D97-AF65-F5344CB8AC3E}">
        <p14:creationId xmlns:p14="http://schemas.microsoft.com/office/powerpoint/2010/main" val="2250299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5</a:t>
            </a:fld>
            <a:endParaRPr lang="en-US"/>
          </a:p>
        </p:txBody>
      </p:sp>
    </p:spTree>
    <p:extLst>
      <p:ext uri="{BB962C8B-B14F-4D97-AF65-F5344CB8AC3E}">
        <p14:creationId xmlns:p14="http://schemas.microsoft.com/office/powerpoint/2010/main" val="760984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6</a:t>
            </a:fld>
            <a:endParaRPr lang="en-US"/>
          </a:p>
        </p:txBody>
      </p:sp>
    </p:spTree>
    <p:extLst>
      <p:ext uri="{BB962C8B-B14F-4D97-AF65-F5344CB8AC3E}">
        <p14:creationId xmlns:p14="http://schemas.microsoft.com/office/powerpoint/2010/main" val="2342755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7</a:t>
            </a:fld>
            <a:endParaRPr lang="en-US"/>
          </a:p>
        </p:txBody>
      </p:sp>
    </p:spTree>
    <p:extLst>
      <p:ext uri="{BB962C8B-B14F-4D97-AF65-F5344CB8AC3E}">
        <p14:creationId xmlns:p14="http://schemas.microsoft.com/office/powerpoint/2010/main" val="396553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8</a:t>
            </a:fld>
            <a:endParaRPr lang="en-US"/>
          </a:p>
        </p:txBody>
      </p:sp>
    </p:spTree>
    <p:extLst>
      <p:ext uri="{BB962C8B-B14F-4D97-AF65-F5344CB8AC3E}">
        <p14:creationId xmlns:p14="http://schemas.microsoft.com/office/powerpoint/2010/main" val="2408868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9</a:t>
            </a:fld>
            <a:endParaRPr lang="en-US"/>
          </a:p>
        </p:txBody>
      </p:sp>
    </p:spTree>
    <p:extLst>
      <p:ext uri="{BB962C8B-B14F-4D97-AF65-F5344CB8AC3E}">
        <p14:creationId xmlns:p14="http://schemas.microsoft.com/office/powerpoint/2010/main" val="3306183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64D6FF-E85B-FF4F-B2E6-59386CDF929E}" type="slidenum">
              <a:rPr lang="en-US" smtClean="0"/>
              <a:t>10</a:t>
            </a:fld>
            <a:endParaRPr lang="en-US"/>
          </a:p>
        </p:txBody>
      </p:sp>
    </p:spTree>
    <p:extLst>
      <p:ext uri="{BB962C8B-B14F-4D97-AF65-F5344CB8AC3E}">
        <p14:creationId xmlns:p14="http://schemas.microsoft.com/office/powerpoint/2010/main" val="24104559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2.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22C951-416A-1442-8F3A-220C4BD0C557}"/>
              </a:ext>
            </a:extLst>
          </p:cNvPr>
          <p:cNvSpPr/>
          <p:nvPr userDrawn="1"/>
        </p:nvSpPr>
        <p:spPr>
          <a:xfrm>
            <a:off x="0" y="5715000"/>
            <a:ext cx="12192000"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E908B9-9AF8-094E-B6F0-BA0132A3F2C7}"/>
              </a:ext>
            </a:extLst>
          </p:cNvPr>
          <p:cNvSpPr>
            <a:spLocks noGrp="1"/>
          </p:cNvSpPr>
          <p:nvPr>
            <p:ph type="ctrTitle"/>
          </p:nvPr>
        </p:nvSpPr>
        <p:spPr>
          <a:xfrm>
            <a:off x="590924" y="838200"/>
            <a:ext cx="10891875" cy="2284568"/>
          </a:xfrm>
          <a:prstGeom prst="rect">
            <a:avLst/>
          </a:prstGeom>
        </p:spPr>
        <p:txBody>
          <a:bodyPr anchor="b">
            <a:noAutofit/>
          </a:bodyPr>
          <a:lstStyle>
            <a:lvl1pPr algn="l">
              <a:defRPr sz="4400" b="1" i="0" spc="10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D159C2B5-FD32-5E49-900B-B13AFC4BAF88}"/>
              </a:ext>
            </a:extLst>
          </p:cNvPr>
          <p:cNvSpPr>
            <a:spLocks noGrp="1"/>
          </p:cNvSpPr>
          <p:nvPr>
            <p:ph type="subTitle" idx="1"/>
          </p:nvPr>
        </p:nvSpPr>
        <p:spPr>
          <a:xfrm>
            <a:off x="590924" y="3238578"/>
            <a:ext cx="10891875" cy="538730"/>
          </a:xfrm>
          <a:prstGeom prst="rect">
            <a:avLst/>
          </a:prstGeom>
        </p:spPr>
        <p:txBody>
          <a:bodyPr anchor="t">
            <a:noAutofit/>
          </a:bodyPr>
          <a:lstStyle>
            <a:lvl1pPr marL="0" indent="0" algn="l">
              <a:buNone/>
              <a:defRPr sz="2000" b="1" i="0" spc="50" baseline="0">
                <a:solidFill>
                  <a:srgbClr val="FABD0F"/>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D794D79B-4955-544D-9341-1E1E443C4334}"/>
              </a:ext>
            </a:extLst>
          </p:cNvPr>
          <p:cNvSpPr>
            <a:spLocks noGrp="1"/>
          </p:cNvSpPr>
          <p:nvPr>
            <p:ph type="body" sz="quarter" idx="10" hasCustomPrompt="1"/>
          </p:nvPr>
        </p:nvSpPr>
        <p:spPr>
          <a:xfrm>
            <a:off x="604800" y="4728727"/>
            <a:ext cx="10891875" cy="389812"/>
          </a:xfrm>
        </p:spPr>
        <p:txBody>
          <a:bodyPr anchor="b" anchorCtr="0"/>
          <a:lstStyle>
            <a:lvl1pPr marL="0" indent="0">
              <a:buNone/>
              <a:defRPr sz="1400" b="0" i="0" spc="200" baseline="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MONTH XX, YEAR</a:t>
            </a:r>
          </a:p>
        </p:txBody>
      </p:sp>
      <p:pic>
        <p:nvPicPr>
          <p:cNvPr id="6" name="Picture 5">
            <a:extLst>
              <a:ext uri="{FF2B5EF4-FFF2-40B4-BE49-F238E27FC236}">
                <a16:creationId xmlns:a16="http://schemas.microsoft.com/office/drawing/2014/main" id="{FF9E08A7-EA70-124E-8872-8417C96B1FE3}"/>
              </a:ext>
            </a:extLst>
          </p:cNvPr>
          <p:cNvPicPr>
            <a:picLocks noChangeAspect="1"/>
          </p:cNvPicPr>
          <p:nvPr userDrawn="1"/>
        </p:nvPicPr>
        <p:blipFill>
          <a:blip r:embed="rId2"/>
          <a:stretch>
            <a:fillRect/>
          </a:stretch>
        </p:blipFill>
        <p:spPr>
          <a:xfrm>
            <a:off x="9553575" y="6057900"/>
            <a:ext cx="1943100" cy="457200"/>
          </a:xfrm>
          <a:prstGeom prst="rect">
            <a:avLst/>
          </a:prstGeom>
        </p:spPr>
      </p:pic>
      <p:pic>
        <p:nvPicPr>
          <p:cNvPr id="5" name="Picture 4">
            <a:extLst>
              <a:ext uri="{FF2B5EF4-FFF2-40B4-BE49-F238E27FC236}">
                <a16:creationId xmlns:a16="http://schemas.microsoft.com/office/drawing/2014/main" id="{5EC5DBD6-B755-CC4D-8D1E-AC4651E761CA}"/>
              </a:ext>
            </a:extLst>
          </p:cNvPr>
          <p:cNvPicPr>
            <a:picLocks noChangeAspect="1"/>
          </p:cNvPicPr>
          <p:nvPr userDrawn="1"/>
        </p:nvPicPr>
        <p:blipFill>
          <a:blip r:embed="rId3"/>
          <a:srcRect/>
          <a:stretch/>
        </p:blipFill>
        <p:spPr>
          <a:xfrm>
            <a:off x="0" y="0"/>
            <a:ext cx="12192000" cy="165100"/>
          </a:xfrm>
          <a:prstGeom prst="rect">
            <a:avLst/>
          </a:prstGeom>
        </p:spPr>
      </p:pic>
    </p:spTree>
    <p:extLst>
      <p:ext uri="{BB962C8B-B14F-4D97-AF65-F5344CB8AC3E}">
        <p14:creationId xmlns:p14="http://schemas.microsoft.com/office/powerpoint/2010/main" val="50344852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page with call-out box – blue">
    <p:bg>
      <p:bgPr>
        <a:solidFill>
          <a:schemeClr val="bg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6CA14FC-D5E3-E847-A5CB-16350B11CE2F}"/>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0" name="Text Placeholder 4">
            <a:extLst>
              <a:ext uri="{FF2B5EF4-FFF2-40B4-BE49-F238E27FC236}">
                <a16:creationId xmlns:a16="http://schemas.microsoft.com/office/drawing/2014/main" id="{FE50E892-DFEC-B148-BD77-F7F79A8B6B33}"/>
              </a:ext>
            </a:extLst>
          </p:cNvPr>
          <p:cNvSpPr>
            <a:spLocks noGrp="1"/>
          </p:cNvSpPr>
          <p:nvPr>
            <p:ph type="body" sz="quarter" idx="10" hasCustomPrompt="1"/>
          </p:nvPr>
        </p:nvSpPr>
        <p:spPr>
          <a:xfrm>
            <a:off x="6324600" y="1591200"/>
            <a:ext cx="5170199" cy="2560124"/>
          </a:xfrm>
          <a:prstGeom prst="roundRect">
            <a:avLst>
              <a:gd name="adj" fmla="val 193"/>
            </a:avLst>
          </a:prstGeom>
          <a:solidFill>
            <a:schemeClr val="accent1"/>
          </a:solidFill>
          <a:ln w="12700">
            <a:noFill/>
          </a:ln>
        </p:spPr>
        <p:txBody>
          <a:bodyPr wrap="square" lIns="457200" tIns="457200" rIns="457200" bIns="457200" anchor="t" anchorCtr="0">
            <a:spAutoFit/>
          </a:bodyPr>
          <a:lstStyle>
            <a:lvl1pPr marL="0" indent="0">
              <a:lnSpc>
                <a:spcPts val="2560"/>
              </a:lnSpc>
              <a:spcBef>
                <a:spcPts val="0"/>
              </a:spcBef>
              <a:spcAft>
                <a:spcPts val="0"/>
              </a:spcAft>
              <a:buNone/>
              <a:defRPr b="1" i="0">
                <a:solidFill>
                  <a:schemeClr val="bg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Suspendisse</a:t>
            </a:r>
            <a:r>
              <a:rPr lang="en-US" dirty="0"/>
              <a:t> </a:t>
            </a:r>
            <a:r>
              <a:rPr lang="en-US" dirty="0" err="1"/>
              <a:t>mollis</a:t>
            </a:r>
            <a:r>
              <a:rPr lang="en-US" dirty="0"/>
              <a:t> </a:t>
            </a:r>
            <a:r>
              <a:rPr lang="en-US" dirty="0" err="1"/>
              <a:t>laoreet</a:t>
            </a:r>
            <a:r>
              <a:rPr lang="en-US" dirty="0"/>
              <a:t> </a:t>
            </a:r>
            <a:r>
              <a:rPr lang="en-US" dirty="0" err="1"/>
              <a:t>faucibus</a:t>
            </a:r>
            <a:r>
              <a:rPr lang="en-US" dirty="0"/>
              <a:t>. </a:t>
            </a:r>
            <a:r>
              <a:rPr lang="en-US" dirty="0" err="1"/>
              <a:t>Vivamus</a:t>
            </a:r>
            <a:r>
              <a:rPr lang="en-US" dirty="0"/>
              <a:t> </a:t>
            </a:r>
            <a:r>
              <a:rPr lang="en-US" dirty="0" err="1"/>
              <a:t>condimentum</a:t>
            </a:r>
            <a:r>
              <a:rPr lang="en-US" dirty="0"/>
              <a:t> magna at </a:t>
            </a:r>
            <a:r>
              <a:rPr lang="en-US" dirty="0" err="1"/>
              <a:t>neque</a:t>
            </a:r>
            <a:r>
              <a:rPr lang="en-US" dirty="0"/>
              <a:t> convallis, id vestibulum nisi </a:t>
            </a:r>
            <a:r>
              <a:rPr lang="en-US" dirty="0" err="1"/>
              <a:t>vulputate</a:t>
            </a:r>
            <a:r>
              <a:rPr lang="en-US" dirty="0"/>
              <a:t>. Sed fermentum </a:t>
            </a:r>
            <a:r>
              <a:rPr lang="en-US" dirty="0" err="1"/>
              <a:t>leo</a:t>
            </a:r>
            <a:r>
              <a:rPr lang="en-US" dirty="0"/>
              <a:t> </a:t>
            </a:r>
            <a:r>
              <a:rPr lang="en-US" dirty="0" err="1"/>
              <a:t>enim</a:t>
            </a:r>
            <a:r>
              <a:rPr lang="en-US" dirty="0"/>
              <a:t>.</a:t>
            </a:r>
          </a:p>
        </p:txBody>
      </p:sp>
      <p:sp>
        <p:nvSpPr>
          <p:cNvPr id="8" name="Content Placeholder 2">
            <a:extLst>
              <a:ext uri="{FF2B5EF4-FFF2-40B4-BE49-F238E27FC236}">
                <a16:creationId xmlns:a16="http://schemas.microsoft.com/office/drawing/2014/main" id="{FCA88CE5-A779-0641-85F6-BEC2C1831BA1}"/>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sp>
        <p:nvSpPr>
          <p:cNvPr id="11" name="Rectangle 10">
            <a:extLst>
              <a:ext uri="{FF2B5EF4-FFF2-40B4-BE49-F238E27FC236}">
                <a16:creationId xmlns:a16="http://schemas.microsoft.com/office/drawing/2014/main" id="{EE5711D0-D8F4-4A49-9587-EDE19A5ED6DB}"/>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E9453333-0FCD-FF41-A359-6DE7E02F2E3E}"/>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555154731"/>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page with call-out box – red">
    <p:bg>
      <p:bgPr>
        <a:solidFill>
          <a:schemeClr val="bg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6CA14FC-D5E3-E847-A5CB-16350B11CE2F}"/>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0" name="Text Placeholder 4">
            <a:extLst>
              <a:ext uri="{FF2B5EF4-FFF2-40B4-BE49-F238E27FC236}">
                <a16:creationId xmlns:a16="http://schemas.microsoft.com/office/drawing/2014/main" id="{FE50E892-DFEC-B148-BD77-F7F79A8B6B33}"/>
              </a:ext>
            </a:extLst>
          </p:cNvPr>
          <p:cNvSpPr>
            <a:spLocks noGrp="1"/>
          </p:cNvSpPr>
          <p:nvPr>
            <p:ph type="body" sz="quarter" idx="10" hasCustomPrompt="1"/>
          </p:nvPr>
        </p:nvSpPr>
        <p:spPr>
          <a:xfrm>
            <a:off x="6324600" y="1591200"/>
            <a:ext cx="5170199" cy="2560124"/>
          </a:xfrm>
          <a:prstGeom prst="roundRect">
            <a:avLst>
              <a:gd name="adj" fmla="val 193"/>
            </a:avLst>
          </a:prstGeom>
          <a:solidFill>
            <a:schemeClr val="tx2"/>
          </a:solidFill>
          <a:ln w="12700">
            <a:noFill/>
          </a:ln>
        </p:spPr>
        <p:txBody>
          <a:bodyPr wrap="square" lIns="457200" tIns="457200" rIns="457200" bIns="457200" anchor="t" anchorCtr="0">
            <a:spAutoFit/>
          </a:bodyPr>
          <a:lstStyle>
            <a:lvl1pPr marL="0" indent="0">
              <a:lnSpc>
                <a:spcPts val="2560"/>
              </a:lnSpc>
              <a:spcBef>
                <a:spcPts val="0"/>
              </a:spcBef>
              <a:spcAft>
                <a:spcPts val="0"/>
              </a:spcAft>
              <a:buNone/>
              <a:defRPr b="1" i="0">
                <a:solidFill>
                  <a:schemeClr val="bg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Suspendisse</a:t>
            </a:r>
            <a:r>
              <a:rPr lang="en-US" dirty="0"/>
              <a:t> </a:t>
            </a:r>
            <a:r>
              <a:rPr lang="en-US" dirty="0" err="1"/>
              <a:t>mollis</a:t>
            </a:r>
            <a:r>
              <a:rPr lang="en-US" dirty="0"/>
              <a:t> </a:t>
            </a:r>
            <a:r>
              <a:rPr lang="en-US" dirty="0" err="1"/>
              <a:t>laoreet</a:t>
            </a:r>
            <a:r>
              <a:rPr lang="en-US" dirty="0"/>
              <a:t> </a:t>
            </a:r>
            <a:r>
              <a:rPr lang="en-US" dirty="0" err="1"/>
              <a:t>faucibus</a:t>
            </a:r>
            <a:r>
              <a:rPr lang="en-US" dirty="0"/>
              <a:t>. </a:t>
            </a:r>
            <a:r>
              <a:rPr lang="en-US" dirty="0" err="1"/>
              <a:t>Vivamus</a:t>
            </a:r>
            <a:r>
              <a:rPr lang="en-US" dirty="0"/>
              <a:t> </a:t>
            </a:r>
            <a:r>
              <a:rPr lang="en-US" dirty="0" err="1"/>
              <a:t>condimentum</a:t>
            </a:r>
            <a:r>
              <a:rPr lang="en-US" dirty="0"/>
              <a:t> magna at </a:t>
            </a:r>
            <a:r>
              <a:rPr lang="en-US" dirty="0" err="1"/>
              <a:t>neque</a:t>
            </a:r>
            <a:r>
              <a:rPr lang="en-US" dirty="0"/>
              <a:t> convallis, id vestibulum nisi </a:t>
            </a:r>
            <a:r>
              <a:rPr lang="en-US" dirty="0" err="1"/>
              <a:t>vulputate</a:t>
            </a:r>
            <a:r>
              <a:rPr lang="en-US" dirty="0"/>
              <a:t>. Sed fermentum </a:t>
            </a:r>
            <a:r>
              <a:rPr lang="en-US" dirty="0" err="1"/>
              <a:t>leo</a:t>
            </a:r>
            <a:r>
              <a:rPr lang="en-US" dirty="0"/>
              <a:t> </a:t>
            </a:r>
            <a:r>
              <a:rPr lang="en-US" dirty="0" err="1"/>
              <a:t>enim</a:t>
            </a:r>
            <a:r>
              <a:rPr lang="en-US" dirty="0"/>
              <a:t>.</a:t>
            </a:r>
          </a:p>
        </p:txBody>
      </p:sp>
      <p:sp>
        <p:nvSpPr>
          <p:cNvPr id="8" name="Content Placeholder 2">
            <a:extLst>
              <a:ext uri="{FF2B5EF4-FFF2-40B4-BE49-F238E27FC236}">
                <a16:creationId xmlns:a16="http://schemas.microsoft.com/office/drawing/2014/main" id="{FCA88CE5-A779-0641-85F6-BEC2C1831BA1}"/>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sp>
        <p:nvSpPr>
          <p:cNvPr id="11" name="Rectangle 10">
            <a:extLst>
              <a:ext uri="{FF2B5EF4-FFF2-40B4-BE49-F238E27FC236}">
                <a16:creationId xmlns:a16="http://schemas.microsoft.com/office/drawing/2014/main" id="{EE5711D0-D8F4-4A49-9587-EDE19A5ED6DB}"/>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E9453333-0FCD-FF41-A359-6DE7E02F2E3E}"/>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1282099886"/>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page with call-out box – yellow">
    <p:bg>
      <p:bgPr>
        <a:solidFill>
          <a:schemeClr val="bg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6CA14FC-D5E3-E847-A5CB-16350B11CE2F}"/>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0" name="Text Placeholder 4">
            <a:extLst>
              <a:ext uri="{FF2B5EF4-FFF2-40B4-BE49-F238E27FC236}">
                <a16:creationId xmlns:a16="http://schemas.microsoft.com/office/drawing/2014/main" id="{FE50E892-DFEC-B148-BD77-F7F79A8B6B33}"/>
              </a:ext>
            </a:extLst>
          </p:cNvPr>
          <p:cNvSpPr>
            <a:spLocks noGrp="1"/>
          </p:cNvSpPr>
          <p:nvPr>
            <p:ph type="body" sz="quarter" idx="10" hasCustomPrompt="1"/>
          </p:nvPr>
        </p:nvSpPr>
        <p:spPr>
          <a:xfrm>
            <a:off x="6324600" y="1591200"/>
            <a:ext cx="5170199" cy="2560124"/>
          </a:xfrm>
          <a:prstGeom prst="roundRect">
            <a:avLst>
              <a:gd name="adj" fmla="val 193"/>
            </a:avLst>
          </a:prstGeom>
          <a:solidFill>
            <a:srgbClr val="FABD0F"/>
          </a:solidFill>
          <a:ln w="12700">
            <a:noFill/>
          </a:ln>
        </p:spPr>
        <p:txBody>
          <a:bodyPr wrap="square" lIns="457200" tIns="457200" rIns="457200" bIns="457200" anchor="t" anchorCtr="0">
            <a:spAutoFit/>
          </a:bodyPr>
          <a:lstStyle>
            <a:lvl1pPr marL="0" indent="0">
              <a:lnSpc>
                <a:spcPts val="2560"/>
              </a:lnSpc>
              <a:spcBef>
                <a:spcPts val="0"/>
              </a:spcBef>
              <a:spcAft>
                <a:spcPts val="0"/>
              </a:spcAft>
              <a:buNone/>
              <a:defRPr b="1" i="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Suspendisse</a:t>
            </a:r>
            <a:r>
              <a:rPr lang="en-US" dirty="0"/>
              <a:t> </a:t>
            </a:r>
            <a:r>
              <a:rPr lang="en-US" dirty="0" err="1"/>
              <a:t>mollis</a:t>
            </a:r>
            <a:r>
              <a:rPr lang="en-US" dirty="0"/>
              <a:t> </a:t>
            </a:r>
            <a:r>
              <a:rPr lang="en-US" dirty="0" err="1"/>
              <a:t>laoreet</a:t>
            </a:r>
            <a:r>
              <a:rPr lang="en-US" dirty="0"/>
              <a:t> </a:t>
            </a:r>
            <a:r>
              <a:rPr lang="en-US" dirty="0" err="1"/>
              <a:t>faucibus</a:t>
            </a:r>
            <a:r>
              <a:rPr lang="en-US" dirty="0"/>
              <a:t>. </a:t>
            </a:r>
            <a:r>
              <a:rPr lang="en-US" dirty="0" err="1"/>
              <a:t>Vivamus</a:t>
            </a:r>
            <a:r>
              <a:rPr lang="en-US" dirty="0"/>
              <a:t> </a:t>
            </a:r>
            <a:r>
              <a:rPr lang="en-US" dirty="0" err="1"/>
              <a:t>condimentum</a:t>
            </a:r>
            <a:r>
              <a:rPr lang="en-US" dirty="0"/>
              <a:t> magna at </a:t>
            </a:r>
            <a:r>
              <a:rPr lang="en-US" dirty="0" err="1"/>
              <a:t>neque</a:t>
            </a:r>
            <a:r>
              <a:rPr lang="en-US" dirty="0"/>
              <a:t> convallis, id vestibulum nisi </a:t>
            </a:r>
            <a:r>
              <a:rPr lang="en-US" dirty="0" err="1"/>
              <a:t>vulputate</a:t>
            </a:r>
            <a:r>
              <a:rPr lang="en-US" dirty="0"/>
              <a:t>. Sed fermentum </a:t>
            </a:r>
            <a:r>
              <a:rPr lang="en-US" dirty="0" err="1"/>
              <a:t>leo</a:t>
            </a:r>
            <a:r>
              <a:rPr lang="en-US" dirty="0"/>
              <a:t> </a:t>
            </a:r>
            <a:r>
              <a:rPr lang="en-US" dirty="0" err="1"/>
              <a:t>enim</a:t>
            </a:r>
            <a:r>
              <a:rPr lang="en-US" dirty="0"/>
              <a:t>.</a:t>
            </a:r>
          </a:p>
        </p:txBody>
      </p:sp>
      <p:sp>
        <p:nvSpPr>
          <p:cNvPr id="8" name="Content Placeholder 2">
            <a:extLst>
              <a:ext uri="{FF2B5EF4-FFF2-40B4-BE49-F238E27FC236}">
                <a16:creationId xmlns:a16="http://schemas.microsoft.com/office/drawing/2014/main" id="{FCA88CE5-A779-0641-85F6-BEC2C1831BA1}"/>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sp>
        <p:nvSpPr>
          <p:cNvPr id="11" name="Rectangle 10">
            <a:extLst>
              <a:ext uri="{FF2B5EF4-FFF2-40B4-BE49-F238E27FC236}">
                <a16:creationId xmlns:a16="http://schemas.microsoft.com/office/drawing/2014/main" id="{EE5711D0-D8F4-4A49-9587-EDE19A5ED6DB}"/>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E9453333-0FCD-FF41-A359-6DE7E02F2E3E}"/>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101375754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page with chart – blank">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658BCE2-55D5-C94F-999B-0811A86B3A9E}"/>
              </a:ext>
            </a:extLst>
          </p:cNvPr>
          <p:cNvSpPr/>
          <p:nvPr userDrawn="1"/>
        </p:nvSpPr>
        <p:spPr>
          <a:xfrm>
            <a:off x="6324600" y="1592263"/>
            <a:ext cx="5172075" cy="45799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4CE927F1-A53E-1649-9F0B-A5C21EDB2C08}"/>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1" name="Content Placeholder 2">
            <a:extLst>
              <a:ext uri="{FF2B5EF4-FFF2-40B4-BE49-F238E27FC236}">
                <a16:creationId xmlns:a16="http://schemas.microsoft.com/office/drawing/2014/main" id="{16A36056-8BCF-FE40-937E-16F129FFBEF8}"/>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sp>
        <p:nvSpPr>
          <p:cNvPr id="10" name="Content Placeholder 2">
            <a:extLst>
              <a:ext uri="{FF2B5EF4-FFF2-40B4-BE49-F238E27FC236}">
                <a16:creationId xmlns:a16="http://schemas.microsoft.com/office/drawing/2014/main" id="{B9F37168-22FB-CD40-9B53-116C84B384E9}"/>
              </a:ext>
            </a:extLst>
          </p:cNvPr>
          <p:cNvSpPr>
            <a:spLocks noGrp="1"/>
          </p:cNvSpPr>
          <p:nvPr>
            <p:ph sz="half" idx="10" hasCustomPrompt="1"/>
          </p:nvPr>
        </p:nvSpPr>
        <p:spPr>
          <a:xfrm>
            <a:off x="6324600" y="5245100"/>
            <a:ext cx="5172075" cy="584562"/>
          </a:xfrm>
          <a:prstGeom prst="rect">
            <a:avLst/>
          </a:prstGeom>
        </p:spPr>
        <p:txBody>
          <a:bodyPr anchor="b" anchorCtr="0">
            <a:noAutofit/>
          </a:bodyPr>
          <a:lstStyle>
            <a:lvl1pPr marL="0" indent="0" algn="ctr">
              <a:lnSpc>
                <a:spcPct val="112000"/>
              </a:lnSpc>
              <a:spcBef>
                <a:spcPts val="0"/>
              </a:spcBef>
              <a:spcAft>
                <a:spcPts val="0"/>
              </a:spcAft>
              <a:buFont typeface="Arial" panose="020B0604020202020204" pitchFamily="34" charset="0"/>
              <a:buNone/>
              <a:tabLst/>
              <a:defRPr sz="1600" b="1" i="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228600">
              <a:lnSpc>
                <a:spcPct val="150000"/>
              </a:lnSpc>
              <a:spcBef>
                <a:spcPts val="0"/>
              </a:spcBef>
              <a:spcAft>
                <a:spcPts val="1200"/>
              </a:spcAft>
              <a:buFont typeface="Arial" panose="020B0604020202020204" pitchFamily="34" charset="0"/>
              <a:buChar char="•"/>
              <a:tabLst/>
              <a:defRPr sz="1600">
                <a:solidFill>
                  <a:srgbClr val="212121"/>
                </a:solidFill>
              </a:defRPr>
            </a:lvl2pPr>
            <a:lvl3pPr marL="685800" indent="-228600">
              <a:lnSpc>
                <a:spcPct val="150000"/>
              </a:lnSpc>
              <a:spcBef>
                <a:spcPts val="0"/>
              </a:spcBef>
              <a:spcAft>
                <a:spcPts val="1200"/>
              </a:spcAft>
              <a:buFont typeface="System Font Regular"/>
              <a:buChar char="⁃"/>
              <a:tabLst/>
              <a:defRPr sz="1600">
                <a:solidFill>
                  <a:srgbClr val="212121"/>
                </a:solidFill>
              </a:defRPr>
            </a:lvl3pPr>
            <a:lvl4pPr marL="914400" indent="-228600">
              <a:lnSpc>
                <a:spcPct val="150000"/>
              </a:lnSpc>
              <a:spcBef>
                <a:spcPts val="0"/>
              </a:spcBef>
              <a:spcAft>
                <a:spcPts val="1200"/>
              </a:spcAft>
              <a:buFont typeface="Arial" panose="020B0604020202020204" pitchFamily="34" charset="0"/>
              <a:buChar char="•"/>
              <a:tabLst/>
              <a:defRPr sz="1400">
                <a:solidFill>
                  <a:srgbClr val="21212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rgbClr val="212121"/>
                </a:solidFill>
              </a:defRPr>
            </a:lvl5pPr>
            <a:lvl6pPr marL="1371600" indent="-228600">
              <a:spcBef>
                <a:spcPts val="0"/>
              </a:spcBef>
              <a:spcAft>
                <a:spcPts val="1200"/>
              </a:spcAft>
              <a:buFont typeface="Arial" panose="020B0604020202020204" pitchFamily="34" charset="0"/>
              <a:buChar char="•"/>
              <a:tabLst/>
              <a:defRPr/>
            </a:lvl6pPr>
            <a:lvl7pPr marL="1828800" indent="-228600">
              <a:defRPr/>
            </a:lvl7pPr>
            <a:lvl8pPr marL="2057400" indent="-228600">
              <a:defRPr/>
            </a:lvl8pPr>
          </a:lstStyle>
          <a:p>
            <a:pPr lvl="0"/>
            <a:r>
              <a:rPr lang="en-US" dirty="0"/>
              <a:t>Chart Title</a:t>
            </a:r>
          </a:p>
        </p:txBody>
      </p:sp>
      <p:pic>
        <p:nvPicPr>
          <p:cNvPr id="14" name="Picture 13">
            <a:extLst>
              <a:ext uri="{FF2B5EF4-FFF2-40B4-BE49-F238E27FC236}">
                <a16:creationId xmlns:a16="http://schemas.microsoft.com/office/drawing/2014/main" id="{0258FB9F-3F87-6A49-9D8A-2BB899FFD8C4}"/>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37122566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367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page with chart – pie chart">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1C9C1D9-1BE0-3B41-98B5-532649D8D85E}"/>
              </a:ext>
            </a:extLst>
          </p:cNvPr>
          <p:cNvSpPr/>
          <p:nvPr userDrawn="1"/>
        </p:nvSpPr>
        <p:spPr>
          <a:xfrm>
            <a:off x="6324600" y="1592263"/>
            <a:ext cx="5172075" cy="45799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2">
            <a:extLst>
              <a:ext uri="{FF2B5EF4-FFF2-40B4-BE49-F238E27FC236}">
                <a16:creationId xmlns:a16="http://schemas.microsoft.com/office/drawing/2014/main" id="{4534707B-8252-B042-9F8A-82CF4C08AFD0}"/>
              </a:ext>
            </a:extLst>
          </p:cNvPr>
          <p:cNvSpPr>
            <a:spLocks noGrp="1"/>
          </p:cNvSpPr>
          <p:nvPr>
            <p:ph sz="half" idx="10" hasCustomPrompt="1"/>
          </p:nvPr>
        </p:nvSpPr>
        <p:spPr>
          <a:xfrm>
            <a:off x="6324600" y="5346701"/>
            <a:ext cx="5172075" cy="584562"/>
          </a:xfrm>
          <a:prstGeom prst="rect">
            <a:avLst/>
          </a:prstGeom>
        </p:spPr>
        <p:txBody>
          <a:bodyPr anchor="b" anchorCtr="0">
            <a:noAutofit/>
          </a:bodyPr>
          <a:lstStyle>
            <a:lvl1pPr marL="0" indent="0" algn="ctr">
              <a:lnSpc>
                <a:spcPct val="112000"/>
              </a:lnSpc>
              <a:spcBef>
                <a:spcPts val="0"/>
              </a:spcBef>
              <a:spcAft>
                <a:spcPts val="0"/>
              </a:spcAft>
              <a:buFont typeface="Arial" panose="020B0604020202020204" pitchFamily="34" charset="0"/>
              <a:buNone/>
              <a:tabLst/>
              <a:defRPr sz="1600" b="1" i="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228600">
              <a:lnSpc>
                <a:spcPct val="150000"/>
              </a:lnSpc>
              <a:spcBef>
                <a:spcPts val="0"/>
              </a:spcBef>
              <a:spcAft>
                <a:spcPts val="1200"/>
              </a:spcAft>
              <a:buFont typeface="Arial" panose="020B0604020202020204" pitchFamily="34" charset="0"/>
              <a:buChar char="•"/>
              <a:tabLst/>
              <a:defRPr sz="1600">
                <a:solidFill>
                  <a:srgbClr val="212121"/>
                </a:solidFill>
              </a:defRPr>
            </a:lvl2pPr>
            <a:lvl3pPr marL="685800" indent="-228600">
              <a:lnSpc>
                <a:spcPct val="150000"/>
              </a:lnSpc>
              <a:spcBef>
                <a:spcPts val="0"/>
              </a:spcBef>
              <a:spcAft>
                <a:spcPts val="1200"/>
              </a:spcAft>
              <a:buFont typeface="System Font Regular"/>
              <a:buChar char="⁃"/>
              <a:tabLst/>
              <a:defRPr sz="1600">
                <a:solidFill>
                  <a:srgbClr val="212121"/>
                </a:solidFill>
              </a:defRPr>
            </a:lvl3pPr>
            <a:lvl4pPr marL="914400" indent="-228600">
              <a:lnSpc>
                <a:spcPct val="150000"/>
              </a:lnSpc>
              <a:spcBef>
                <a:spcPts val="0"/>
              </a:spcBef>
              <a:spcAft>
                <a:spcPts val="1200"/>
              </a:spcAft>
              <a:buFont typeface="Arial" panose="020B0604020202020204" pitchFamily="34" charset="0"/>
              <a:buChar char="•"/>
              <a:tabLst/>
              <a:defRPr sz="1400">
                <a:solidFill>
                  <a:srgbClr val="21212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rgbClr val="212121"/>
                </a:solidFill>
              </a:defRPr>
            </a:lvl5pPr>
            <a:lvl6pPr marL="1371600" indent="-228600">
              <a:spcBef>
                <a:spcPts val="0"/>
              </a:spcBef>
              <a:spcAft>
                <a:spcPts val="1200"/>
              </a:spcAft>
              <a:buFont typeface="Arial" panose="020B0604020202020204" pitchFamily="34" charset="0"/>
              <a:buChar char="•"/>
              <a:tabLst/>
              <a:defRPr/>
            </a:lvl6pPr>
            <a:lvl7pPr marL="1828800" indent="-228600">
              <a:defRPr/>
            </a:lvl7pPr>
            <a:lvl8pPr marL="2057400" indent="-228600">
              <a:defRPr/>
            </a:lvl8pPr>
          </a:lstStyle>
          <a:p>
            <a:pPr lvl="0"/>
            <a:r>
              <a:rPr lang="en-US" dirty="0"/>
              <a:t>Chart Title</a:t>
            </a:r>
          </a:p>
        </p:txBody>
      </p:sp>
      <p:sp>
        <p:nvSpPr>
          <p:cNvPr id="8" name="Title 1">
            <a:extLst>
              <a:ext uri="{FF2B5EF4-FFF2-40B4-BE49-F238E27FC236}">
                <a16:creationId xmlns:a16="http://schemas.microsoft.com/office/drawing/2014/main" id="{4CE927F1-A53E-1649-9F0B-A5C21EDB2C08}"/>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1" name="Content Placeholder 2">
            <a:extLst>
              <a:ext uri="{FF2B5EF4-FFF2-40B4-BE49-F238E27FC236}">
                <a16:creationId xmlns:a16="http://schemas.microsoft.com/office/drawing/2014/main" id="{16A36056-8BCF-FE40-937E-16F129FFBEF8}"/>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pic>
        <p:nvPicPr>
          <p:cNvPr id="10" name="Picture 9">
            <a:extLst>
              <a:ext uri="{FF2B5EF4-FFF2-40B4-BE49-F238E27FC236}">
                <a16:creationId xmlns:a16="http://schemas.microsoft.com/office/drawing/2014/main" id="{5D557EFD-0193-974B-AA18-B6750530984A}"/>
              </a:ext>
            </a:extLst>
          </p:cNvPr>
          <p:cNvPicPr>
            <a:picLocks noChangeAspect="1"/>
          </p:cNvPicPr>
          <p:nvPr userDrawn="1"/>
        </p:nvPicPr>
        <p:blipFill>
          <a:blip r:embed="rId2"/>
          <a:srcRect/>
          <a:stretch/>
        </p:blipFill>
        <p:spPr>
          <a:xfrm>
            <a:off x="0" y="0"/>
            <a:ext cx="12192000" cy="165100"/>
          </a:xfrm>
          <a:prstGeom prst="rect">
            <a:avLst/>
          </a:prstGeom>
        </p:spPr>
      </p:pic>
      <p:graphicFrame>
        <p:nvGraphicFramePr>
          <p:cNvPr id="17" name="Content Placeholder 6">
            <a:extLst>
              <a:ext uri="{FF2B5EF4-FFF2-40B4-BE49-F238E27FC236}">
                <a16:creationId xmlns:a16="http://schemas.microsoft.com/office/drawing/2014/main" id="{2E73BCD6-B567-494E-A004-604C681A52BA}"/>
              </a:ext>
            </a:extLst>
          </p:cNvPr>
          <p:cNvGraphicFramePr>
            <a:graphicFrameLocks/>
          </p:cNvGraphicFramePr>
          <p:nvPr userDrawn="1">
            <p:extLst>
              <p:ext uri="{D42A27DB-BD31-4B8C-83A1-F6EECF244321}">
                <p14:modId xmlns:p14="http://schemas.microsoft.com/office/powerpoint/2010/main" val="1211521816"/>
              </p:ext>
            </p:extLst>
          </p:nvPr>
        </p:nvGraphicFramePr>
        <p:xfrm>
          <a:off x="6560142" y="1787492"/>
          <a:ext cx="4690087" cy="34322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8950316"/>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page with chart – bar graph">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2DAF9DC-6E5F-3D41-AD8B-E8861F8BD14C}"/>
              </a:ext>
            </a:extLst>
          </p:cNvPr>
          <p:cNvSpPr/>
          <p:nvPr userDrawn="1"/>
        </p:nvSpPr>
        <p:spPr>
          <a:xfrm>
            <a:off x="6324600" y="1592263"/>
            <a:ext cx="5172075" cy="45799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ontent Placeholder 5">
            <a:extLst>
              <a:ext uri="{FF2B5EF4-FFF2-40B4-BE49-F238E27FC236}">
                <a16:creationId xmlns:a16="http://schemas.microsoft.com/office/drawing/2014/main" id="{5CC29C47-404C-1B45-A779-B240E1DEAFF6}"/>
              </a:ext>
            </a:extLst>
          </p:cNvPr>
          <p:cNvGraphicFramePr>
            <a:graphicFrameLocks/>
          </p:cNvGraphicFramePr>
          <p:nvPr userDrawn="1">
            <p:extLst>
              <p:ext uri="{D42A27DB-BD31-4B8C-83A1-F6EECF244321}">
                <p14:modId xmlns:p14="http://schemas.microsoft.com/office/powerpoint/2010/main" val="1224068772"/>
              </p:ext>
            </p:extLst>
          </p:nvPr>
        </p:nvGraphicFramePr>
        <p:xfrm>
          <a:off x="6653734" y="1818434"/>
          <a:ext cx="4484166" cy="3443356"/>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a:extLst>
              <a:ext uri="{FF2B5EF4-FFF2-40B4-BE49-F238E27FC236}">
                <a16:creationId xmlns:a16="http://schemas.microsoft.com/office/drawing/2014/main" id="{7C090CA8-4E6C-A247-8781-98EB368F5950}"/>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1" name="Content Placeholder 2">
            <a:extLst>
              <a:ext uri="{FF2B5EF4-FFF2-40B4-BE49-F238E27FC236}">
                <a16:creationId xmlns:a16="http://schemas.microsoft.com/office/drawing/2014/main" id="{DC85DD65-9689-3241-AEB0-955F1D770955}"/>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pic>
        <p:nvPicPr>
          <p:cNvPr id="10" name="Picture 9">
            <a:extLst>
              <a:ext uri="{FF2B5EF4-FFF2-40B4-BE49-F238E27FC236}">
                <a16:creationId xmlns:a16="http://schemas.microsoft.com/office/drawing/2014/main" id="{085C3B9C-F33C-8340-8DB0-ACB878D9919D}"/>
              </a:ext>
            </a:extLst>
          </p:cNvPr>
          <p:cNvPicPr>
            <a:picLocks noChangeAspect="1"/>
          </p:cNvPicPr>
          <p:nvPr userDrawn="1"/>
        </p:nvPicPr>
        <p:blipFill>
          <a:blip r:embed="rId3"/>
          <a:srcRect/>
          <a:stretch/>
        </p:blipFill>
        <p:spPr>
          <a:xfrm>
            <a:off x="0" y="0"/>
            <a:ext cx="12192000" cy="165100"/>
          </a:xfrm>
          <a:prstGeom prst="rect">
            <a:avLst/>
          </a:prstGeom>
        </p:spPr>
      </p:pic>
      <p:sp>
        <p:nvSpPr>
          <p:cNvPr id="9" name="Content Placeholder 2">
            <a:extLst>
              <a:ext uri="{FF2B5EF4-FFF2-40B4-BE49-F238E27FC236}">
                <a16:creationId xmlns:a16="http://schemas.microsoft.com/office/drawing/2014/main" id="{4C1C212D-EA21-2E43-99FE-661794AC19D7}"/>
              </a:ext>
            </a:extLst>
          </p:cNvPr>
          <p:cNvSpPr>
            <a:spLocks noGrp="1"/>
          </p:cNvSpPr>
          <p:nvPr>
            <p:ph sz="half" idx="10" hasCustomPrompt="1"/>
          </p:nvPr>
        </p:nvSpPr>
        <p:spPr>
          <a:xfrm>
            <a:off x="6324600" y="5346701"/>
            <a:ext cx="5172075" cy="584562"/>
          </a:xfrm>
          <a:prstGeom prst="rect">
            <a:avLst/>
          </a:prstGeom>
        </p:spPr>
        <p:txBody>
          <a:bodyPr anchor="b" anchorCtr="0">
            <a:noAutofit/>
          </a:bodyPr>
          <a:lstStyle>
            <a:lvl1pPr marL="0" indent="0" algn="ctr">
              <a:lnSpc>
                <a:spcPct val="112000"/>
              </a:lnSpc>
              <a:spcBef>
                <a:spcPts val="0"/>
              </a:spcBef>
              <a:spcAft>
                <a:spcPts val="0"/>
              </a:spcAft>
              <a:buFont typeface="Arial" panose="020B0604020202020204" pitchFamily="34" charset="0"/>
              <a:buNone/>
              <a:tabLst/>
              <a:defRPr sz="1600" b="1" i="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228600">
              <a:lnSpc>
                <a:spcPct val="150000"/>
              </a:lnSpc>
              <a:spcBef>
                <a:spcPts val="0"/>
              </a:spcBef>
              <a:spcAft>
                <a:spcPts val="1200"/>
              </a:spcAft>
              <a:buFont typeface="Arial" panose="020B0604020202020204" pitchFamily="34" charset="0"/>
              <a:buChar char="•"/>
              <a:tabLst/>
              <a:defRPr sz="1600">
                <a:solidFill>
                  <a:srgbClr val="212121"/>
                </a:solidFill>
              </a:defRPr>
            </a:lvl2pPr>
            <a:lvl3pPr marL="685800" indent="-228600">
              <a:lnSpc>
                <a:spcPct val="150000"/>
              </a:lnSpc>
              <a:spcBef>
                <a:spcPts val="0"/>
              </a:spcBef>
              <a:spcAft>
                <a:spcPts val="1200"/>
              </a:spcAft>
              <a:buFont typeface="System Font Regular"/>
              <a:buChar char="⁃"/>
              <a:tabLst/>
              <a:defRPr sz="1600">
                <a:solidFill>
                  <a:srgbClr val="212121"/>
                </a:solidFill>
              </a:defRPr>
            </a:lvl3pPr>
            <a:lvl4pPr marL="914400" indent="-228600">
              <a:lnSpc>
                <a:spcPct val="150000"/>
              </a:lnSpc>
              <a:spcBef>
                <a:spcPts val="0"/>
              </a:spcBef>
              <a:spcAft>
                <a:spcPts val="1200"/>
              </a:spcAft>
              <a:buFont typeface="Arial" panose="020B0604020202020204" pitchFamily="34" charset="0"/>
              <a:buChar char="•"/>
              <a:tabLst/>
              <a:defRPr sz="1400">
                <a:solidFill>
                  <a:srgbClr val="21212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rgbClr val="212121"/>
                </a:solidFill>
              </a:defRPr>
            </a:lvl5pPr>
            <a:lvl6pPr marL="1371600" indent="-228600">
              <a:spcBef>
                <a:spcPts val="0"/>
              </a:spcBef>
              <a:spcAft>
                <a:spcPts val="1200"/>
              </a:spcAft>
              <a:buFont typeface="Arial" panose="020B0604020202020204" pitchFamily="34" charset="0"/>
              <a:buChar char="•"/>
              <a:tabLst/>
              <a:defRPr/>
            </a:lvl6pPr>
            <a:lvl7pPr marL="1828800" indent="-228600">
              <a:defRPr/>
            </a:lvl7pPr>
            <a:lvl8pPr marL="2057400" indent="-228600">
              <a:defRPr/>
            </a:lvl8pPr>
          </a:lstStyle>
          <a:p>
            <a:pPr lvl="0"/>
            <a:r>
              <a:rPr lang="en-US" dirty="0"/>
              <a:t>Chart Title</a:t>
            </a:r>
          </a:p>
        </p:txBody>
      </p:sp>
    </p:spTree>
    <p:extLst>
      <p:ext uri="{BB962C8B-B14F-4D97-AF65-F5344CB8AC3E}">
        <p14:creationId xmlns:p14="http://schemas.microsoft.com/office/powerpoint/2010/main" val="1633064026"/>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page">
    <p:bg>
      <p:bgPr>
        <a:solidFill>
          <a:schemeClr val="bg2"/>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C090CA8-4E6C-A247-8781-98EB368F5950}"/>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pic>
        <p:nvPicPr>
          <p:cNvPr id="10" name="Picture 9">
            <a:extLst>
              <a:ext uri="{FF2B5EF4-FFF2-40B4-BE49-F238E27FC236}">
                <a16:creationId xmlns:a16="http://schemas.microsoft.com/office/drawing/2014/main" id="{085C3B9C-F33C-8340-8DB0-ACB878D9919D}"/>
              </a:ext>
            </a:extLst>
          </p:cNvPr>
          <p:cNvPicPr>
            <a:picLocks noChangeAspect="1"/>
          </p:cNvPicPr>
          <p:nvPr userDrawn="1"/>
        </p:nvPicPr>
        <p:blipFill>
          <a:blip r:embed="rId2"/>
          <a:srcRect/>
          <a:stretch/>
        </p:blipFill>
        <p:spPr>
          <a:xfrm>
            <a:off x="0" y="0"/>
            <a:ext cx="12192000" cy="165100"/>
          </a:xfrm>
          <a:prstGeom prst="rect">
            <a:avLst/>
          </a:prstGeom>
        </p:spPr>
      </p:pic>
      <p:graphicFrame>
        <p:nvGraphicFramePr>
          <p:cNvPr id="6" name="Content Placeholder 6">
            <a:extLst>
              <a:ext uri="{FF2B5EF4-FFF2-40B4-BE49-F238E27FC236}">
                <a16:creationId xmlns:a16="http://schemas.microsoft.com/office/drawing/2014/main" id="{DADEF27F-CC03-834D-A185-0B73C517815E}"/>
              </a:ext>
            </a:extLst>
          </p:cNvPr>
          <p:cNvGraphicFramePr>
            <a:graphicFrameLocks/>
          </p:cNvGraphicFramePr>
          <p:nvPr userDrawn="1">
            <p:extLst>
              <p:ext uri="{D42A27DB-BD31-4B8C-83A1-F6EECF244321}">
                <p14:modId xmlns:p14="http://schemas.microsoft.com/office/powerpoint/2010/main" val="1823176883"/>
              </p:ext>
            </p:extLst>
          </p:nvPr>
        </p:nvGraphicFramePr>
        <p:xfrm>
          <a:off x="685800" y="1592262"/>
          <a:ext cx="10936087" cy="4572000"/>
        </p:xfrm>
        <a:graphic>
          <a:graphicData uri="http://schemas.openxmlformats.org/drawingml/2006/table">
            <a:tbl>
              <a:tblPr firstRow="1" firstCol="1" bandRow="1">
                <a:tableStyleId>{B301B821-A1FF-4177-AEE7-76D212191A09}</a:tableStyleId>
              </a:tblPr>
              <a:tblGrid>
                <a:gridCol w="3757411">
                  <a:extLst>
                    <a:ext uri="{9D8B030D-6E8A-4147-A177-3AD203B41FA5}">
                      <a16:colId xmlns:a16="http://schemas.microsoft.com/office/drawing/2014/main" val="941155809"/>
                    </a:ext>
                  </a:extLst>
                </a:gridCol>
                <a:gridCol w="1859280">
                  <a:extLst>
                    <a:ext uri="{9D8B030D-6E8A-4147-A177-3AD203B41FA5}">
                      <a16:colId xmlns:a16="http://schemas.microsoft.com/office/drawing/2014/main" val="3853484078"/>
                    </a:ext>
                  </a:extLst>
                </a:gridCol>
                <a:gridCol w="5319396">
                  <a:extLst>
                    <a:ext uri="{9D8B030D-6E8A-4147-A177-3AD203B41FA5}">
                      <a16:colId xmlns:a16="http://schemas.microsoft.com/office/drawing/2014/main" val="3777659007"/>
                    </a:ext>
                  </a:extLst>
                </a:gridCol>
              </a:tblGrid>
              <a:tr h="347472">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Tactic</a:t>
                      </a:r>
                      <a:endParaRPr lang="en-CA" sz="120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tcPr>
                </a:tc>
                <a:tc>
                  <a:txBody>
                    <a:bodyPr/>
                    <a:lstStyle/>
                    <a:p>
                      <a:pPr algn="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Estimated Costs</a:t>
                      </a:r>
                      <a:endParaRPr lang="en-CA" sz="120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Notes</a:t>
                      </a:r>
                      <a:endParaRPr lang="en-CA" sz="120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tcPr>
                </a:tc>
                <a:extLst>
                  <a:ext uri="{0D108BD9-81ED-4DB2-BD59-A6C34878D82A}">
                    <a16:rowId xmlns:a16="http://schemas.microsoft.com/office/drawing/2014/main" val="3010858711"/>
                  </a:ext>
                </a:extLst>
              </a:tr>
              <a:tr h="347472">
                <a:tc gridSpan="3">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Sub-category</a:t>
                      </a:r>
                      <a:endParaRPr lang="en-CA" sz="120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12700" cap="flat" cmpd="sng" algn="ctr">
                      <a:solidFill>
                        <a:srgbClr val="A7A9AC"/>
                      </a:solidFill>
                      <a:prstDash val="solid"/>
                      <a:round/>
                      <a:headEnd type="none" w="med" len="med"/>
                      <a:tailEnd type="none" w="med" len="med"/>
                    </a:lnL>
                    <a:lnT w="12700" cap="flat" cmpd="sng" algn="ctr">
                      <a:solidFill>
                        <a:srgbClr val="A7A9AC"/>
                      </a:solidFill>
                      <a:prstDash val="solid"/>
                      <a:round/>
                      <a:headEnd type="none" w="med" len="med"/>
                      <a:tailEnd type="none" w="med" len="med"/>
                    </a:lnT>
                  </a:tcPr>
                </a:tc>
                <a:extLst>
                  <a:ext uri="{0D108BD9-81ED-4DB2-BD59-A6C34878D82A}">
                    <a16:rowId xmlns:a16="http://schemas.microsoft.com/office/drawing/2014/main" val="1973504128"/>
                  </a:ext>
                </a:extLst>
              </a:tr>
              <a:tr h="347472">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amet</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62661979"/>
                  </a:ext>
                </a:extLst>
              </a:tr>
              <a:tr h="548640">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amet</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consectetur</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adipiscing</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elit</a:t>
                      </a:r>
                      <a:r>
                        <a:rPr lang="en-US" sz="1200" dirty="0">
                          <a:effectLst/>
                          <a:latin typeface="Open Sans" panose="020B0606030504020204" pitchFamily="34" charset="0"/>
                          <a:ea typeface="Open Sans" panose="020B0606030504020204" pitchFamily="34" charset="0"/>
                          <a:cs typeface="Open Sans" panose="020B0606030504020204" pitchFamily="34" charset="0"/>
                        </a:rPr>
                        <a:t>, sed do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eiusmod</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tempor</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incididunt</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ut</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labore</a:t>
                      </a:r>
                      <a:r>
                        <a:rPr lang="en-US" sz="1200" dirty="0">
                          <a:effectLst/>
                          <a:latin typeface="Open Sans" panose="020B0606030504020204" pitchFamily="34" charset="0"/>
                          <a:ea typeface="Open Sans" panose="020B0606030504020204" pitchFamily="34" charset="0"/>
                          <a:cs typeface="Open Sans" panose="020B0606030504020204" pitchFamily="34" charset="0"/>
                        </a:rPr>
                        <a:t> et dolore magna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aliqua</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endParaRPr lang="en-CA" sz="120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328827410"/>
                  </a:ext>
                </a:extLst>
              </a:tr>
              <a:tr h="347472">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amet</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4130644667"/>
                  </a:ext>
                </a:extLst>
              </a:tr>
              <a:tr h="347472">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amet</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569979991"/>
                  </a:ext>
                </a:extLst>
              </a:tr>
              <a:tr h="347472">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amet</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203540054"/>
                  </a:ext>
                </a:extLst>
              </a:tr>
              <a:tr h="548640">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amet</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consectetur</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adipiscing</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elit</a:t>
                      </a:r>
                      <a:r>
                        <a:rPr lang="en-US" sz="1200" dirty="0">
                          <a:effectLst/>
                          <a:latin typeface="Open Sans" panose="020B0606030504020204" pitchFamily="34" charset="0"/>
                          <a:ea typeface="Open Sans" panose="020B0606030504020204" pitchFamily="34" charset="0"/>
                          <a:cs typeface="Open Sans" panose="020B0606030504020204" pitchFamily="34" charset="0"/>
                        </a:rPr>
                        <a:t>, sed do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eiusmod</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tempor</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incididunt</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ut</a:t>
                      </a:r>
                      <a:r>
                        <a:rPr lang="en-US" sz="1200" dirty="0">
                          <a:effectLst/>
                          <a:latin typeface="Open Sans" panose="020B0606030504020204" pitchFamily="34" charset="0"/>
                          <a:ea typeface="Open Sans" panose="020B0606030504020204" pitchFamily="34" charset="0"/>
                          <a:cs typeface="Open Sans" panose="020B0606030504020204" pitchFamily="34" charset="0"/>
                        </a:rPr>
                        <a: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labore</a:t>
                      </a:r>
                      <a:r>
                        <a:rPr lang="en-US" sz="1200" dirty="0">
                          <a:effectLst/>
                          <a:latin typeface="Open Sans" panose="020B0606030504020204" pitchFamily="34" charset="0"/>
                          <a:ea typeface="Open Sans" panose="020B0606030504020204" pitchFamily="34" charset="0"/>
                          <a:cs typeface="Open Sans" panose="020B0606030504020204" pitchFamily="34" charset="0"/>
                        </a:rPr>
                        <a:t> et dolore magna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aliqua</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endParaRPr lang="en-CA" sz="120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750944801"/>
                  </a:ext>
                </a:extLst>
              </a:tr>
              <a:tr h="347472">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Lorem ipsum dolor sit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a:effectLst/>
                          <a:latin typeface="Open Sans" panose="020B0606030504020204" pitchFamily="34" charset="0"/>
                          <a:ea typeface="Open Sans" panose="020B0606030504020204" pitchFamily="34" charset="0"/>
                          <a:cs typeface="Open Sans" panose="020B0606030504020204" pitchFamily="34" charset="0"/>
                        </a:rPr>
                        <a:t>$1,000.00</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Lorem ipsum dolor sit </a:t>
                      </a:r>
                      <a:r>
                        <a:rPr lang="en-US" sz="1200" dirty="0" err="1">
                          <a:effectLst/>
                          <a:latin typeface="Open Sans" panose="020B0606030504020204" pitchFamily="34" charset="0"/>
                          <a:ea typeface="Open Sans" panose="020B0606030504020204" pitchFamily="34" charset="0"/>
                          <a:cs typeface="Open Sans" panose="020B0606030504020204" pitchFamily="34" charset="0"/>
                        </a:rPr>
                        <a:t>amet</a:t>
                      </a:r>
                      <a:r>
                        <a:rPr lang="en-US" sz="1200" dirty="0">
                          <a:effectLst/>
                          <a:latin typeface="Open Sans" panose="020B0606030504020204" pitchFamily="34" charset="0"/>
                          <a:ea typeface="Open Sans" panose="020B0606030504020204" pitchFamily="34" charset="0"/>
                          <a:cs typeface="Open Sans" panose="020B0606030504020204" pitchFamily="34" charset="0"/>
                        </a:rPr>
                        <a:t>.</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3633896557"/>
                  </a:ext>
                </a:extLst>
              </a:tr>
              <a:tr h="347472">
                <a:tc>
                  <a:txBody>
                    <a:bodyPr/>
                    <a:lstStyle/>
                    <a:p>
                      <a:pPr>
                        <a:lnSpc>
                          <a:spcPts val="1800"/>
                        </a:lnSpc>
                      </a:pPr>
                      <a:r>
                        <a:rPr lang="en-US" sz="1200" b="1" i="0" dirty="0">
                          <a:effectLst/>
                          <a:latin typeface="Open Sans Semibold" panose="020B0606030504020204" pitchFamily="34" charset="0"/>
                          <a:ea typeface="Open Sans Semibold" panose="020B0606030504020204" pitchFamily="34" charset="0"/>
                          <a:cs typeface="Open Sans Semibold" panose="020B0606030504020204" pitchFamily="34" charset="0"/>
                        </a:rPr>
                        <a:t>Subtotal</a:t>
                      </a:r>
                      <a:endParaRPr lang="en-CA" sz="1200" b="1" i="0" dirty="0">
                        <a:effectLst/>
                        <a:latin typeface="Open Sans Semibold" panose="020B0606030504020204" pitchFamily="34" charset="0"/>
                        <a:ea typeface="Open Sans Semibold" panose="020B0606030504020204" pitchFamily="34" charset="0"/>
                        <a:cs typeface="Open Sans Semibold"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b="1" i="0">
                          <a:effectLst/>
                          <a:latin typeface="Open Sans Semibold" panose="020B0606030504020204" pitchFamily="34" charset="0"/>
                          <a:ea typeface="Open Sans Semibold" panose="020B0606030504020204" pitchFamily="34" charset="0"/>
                          <a:cs typeface="Open Sans Semibold" panose="020B0606030504020204" pitchFamily="34" charset="0"/>
                        </a:rPr>
                        <a:t>$9,000.00</a:t>
                      </a:r>
                      <a:endParaRPr lang="en-CA" sz="1200" b="1" i="0" dirty="0">
                        <a:effectLst/>
                        <a:latin typeface="Open Sans Semibold" panose="020B0606030504020204" pitchFamily="34" charset="0"/>
                        <a:ea typeface="Open Sans Semibold" panose="020B0606030504020204" pitchFamily="34" charset="0"/>
                        <a:cs typeface="Open Sans Semibold"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endParaRPr lang="en-CA" sz="1600" dirty="0">
                        <a:effectLst/>
                        <a:latin typeface="Times" panose="02020603050405020304" pitchFamily="18" charset="0"/>
                        <a:ea typeface="Times" panose="02020603050405020304" pitchFamily="18" charset="0"/>
                        <a:cs typeface="Times New Roman" panose="02020603050405020304" pitchFamily="18"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057125131"/>
                  </a:ext>
                </a:extLst>
              </a:tr>
              <a:tr h="347472">
                <a:tc>
                  <a:txBody>
                    <a:bodyPr/>
                    <a:lstStyle/>
                    <a:p>
                      <a:pPr>
                        <a:lnSpc>
                          <a:spcPts val="1800"/>
                        </a:lnSpc>
                      </a:pPr>
                      <a:r>
                        <a:rPr lang="en-US" sz="1200" b="1" i="0" dirty="0">
                          <a:effectLst/>
                          <a:latin typeface="Open Sans Semibold" panose="020B0606030504020204" pitchFamily="34" charset="0"/>
                          <a:ea typeface="Open Sans Semibold" panose="020B0606030504020204" pitchFamily="34" charset="0"/>
                          <a:cs typeface="Open Sans Semibold" panose="020B0606030504020204" pitchFamily="34" charset="0"/>
                        </a:rPr>
                        <a:t>15% fee</a:t>
                      </a:r>
                      <a:endParaRPr lang="en-CA" sz="1200" b="1" i="0" dirty="0">
                        <a:effectLst/>
                        <a:latin typeface="Open Sans Semibold" panose="020B0606030504020204" pitchFamily="34" charset="0"/>
                        <a:ea typeface="Open Sans Semibold" panose="020B0606030504020204" pitchFamily="34" charset="0"/>
                        <a:cs typeface="Open Sans Semibold"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b="1" i="0">
                          <a:effectLst/>
                          <a:latin typeface="Open Sans Semibold" panose="020B0606030504020204" pitchFamily="34" charset="0"/>
                          <a:ea typeface="Open Sans Semibold" panose="020B0606030504020204" pitchFamily="34" charset="0"/>
                          <a:cs typeface="Open Sans Semibold" panose="020B0606030504020204" pitchFamily="34" charset="0"/>
                        </a:rPr>
                        <a:t>$1,350.00</a:t>
                      </a:r>
                      <a:endParaRPr lang="en-CA" sz="1200" b="1" i="0" dirty="0">
                        <a:effectLst/>
                        <a:latin typeface="Open Sans Semibold" panose="020B0606030504020204" pitchFamily="34" charset="0"/>
                        <a:ea typeface="Open Sans Semibold" panose="020B0606030504020204" pitchFamily="34" charset="0"/>
                        <a:cs typeface="Open Sans Semibold"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r>
                        <a:rPr lang="en-US" sz="1400" dirty="0">
                          <a:effectLst/>
                        </a:rPr>
                        <a:t> </a:t>
                      </a:r>
                      <a:endParaRPr lang="en-CA" sz="1600" dirty="0">
                        <a:effectLst/>
                        <a:latin typeface="Times" panose="02020603050405020304" pitchFamily="18" charset="0"/>
                        <a:ea typeface="Times" panose="02020603050405020304" pitchFamily="18" charset="0"/>
                        <a:cs typeface="Times New Roman" panose="02020603050405020304" pitchFamily="18"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3505721934"/>
                  </a:ext>
                </a:extLst>
              </a:tr>
              <a:tr h="347472">
                <a:tc>
                  <a:txBody>
                    <a:bodyPr/>
                    <a:lstStyle/>
                    <a:p>
                      <a:pPr>
                        <a:lnSpc>
                          <a:spcPts val="1800"/>
                        </a:lnSpc>
                      </a:pPr>
                      <a:r>
                        <a:rPr lang="en-US" sz="1200" b="1" i="0" dirty="0">
                          <a:effectLst/>
                          <a:latin typeface="Open Sans" panose="020B0606030504020204" pitchFamily="34" charset="0"/>
                          <a:ea typeface="Open Sans" panose="020B0606030504020204" pitchFamily="34" charset="0"/>
                          <a:cs typeface="Open Sans" panose="020B0606030504020204" pitchFamily="34" charset="0"/>
                        </a:rPr>
                        <a:t>Total</a:t>
                      </a:r>
                      <a:endParaRPr lang="en-CA" sz="1200" b="1" i="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gn="r">
                        <a:lnSpc>
                          <a:spcPts val="1800"/>
                        </a:lnSpc>
                      </a:pPr>
                      <a:r>
                        <a:rPr lang="en-US" sz="1200" b="1" i="0" dirty="0">
                          <a:effectLst/>
                          <a:latin typeface="Open Sans" panose="020B0606030504020204" pitchFamily="34" charset="0"/>
                          <a:ea typeface="Open Sans" panose="020B0606030504020204" pitchFamily="34" charset="0"/>
                          <a:cs typeface="Open Sans" panose="020B0606030504020204" pitchFamily="34" charset="0"/>
                        </a:rPr>
                        <a:t>$10,350.00</a:t>
                      </a:r>
                      <a:endParaRPr lang="en-CA" sz="1200" b="1" i="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a:lnSpc>
                          <a:spcPts val="1800"/>
                        </a:lnSpc>
                      </a:pPr>
                      <a:endParaRPr lang="en-CA" sz="1600" dirty="0">
                        <a:effectLst/>
                        <a:latin typeface="Times" panose="02020603050405020304" pitchFamily="18" charset="0"/>
                        <a:ea typeface="Times" panose="02020603050405020304" pitchFamily="18" charset="0"/>
                        <a:cs typeface="Times New Roman" panose="02020603050405020304" pitchFamily="18"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680747694"/>
                  </a:ext>
                </a:extLst>
              </a:tr>
            </a:tbl>
          </a:graphicData>
        </a:graphic>
      </p:graphicFrame>
    </p:spTree>
    <p:extLst>
      <p:ext uri="{BB962C8B-B14F-4D97-AF65-F5344CB8AC3E}">
        <p14:creationId xmlns:p14="http://schemas.microsoft.com/office/powerpoint/2010/main" val="105457879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age">
    <p:bg>
      <p:bgPr>
        <a:solidFill>
          <a:schemeClr val="bg2"/>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C090CA8-4E6C-A247-8781-98EB368F5950}"/>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pic>
        <p:nvPicPr>
          <p:cNvPr id="10" name="Picture 9">
            <a:extLst>
              <a:ext uri="{FF2B5EF4-FFF2-40B4-BE49-F238E27FC236}">
                <a16:creationId xmlns:a16="http://schemas.microsoft.com/office/drawing/2014/main" id="{085C3B9C-F33C-8340-8DB0-ACB878D9919D}"/>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2562375358"/>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etural presentation page">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5241A-FE81-E045-A53F-CCB1ECEF6369}"/>
              </a:ext>
            </a:extLst>
          </p:cNvPr>
          <p:cNvSpPr>
            <a:spLocks noGrp="1"/>
          </p:cNvSpPr>
          <p:nvPr>
            <p:ph type="title"/>
          </p:nvPr>
        </p:nvSpPr>
        <p:spPr>
          <a:xfrm>
            <a:off x="599585" y="705274"/>
            <a:ext cx="10897200" cy="627189"/>
          </a:xfrm>
          <a:prstGeom prst="rect">
            <a:avLst/>
          </a:prstGeom>
        </p:spPr>
        <p:txBody>
          <a:bodyPr anchor="t"/>
          <a:lstStyle>
            <a:lvl1pPr>
              <a:defRPr sz="2600" b="1" i="0" spc="50" baseline="0">
                <a:solidFill>
                  <a:schemeClr val="tx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pic>
        <p:nvPicPr>
          <p:cNvPr id="6" name="Picture 5">
            <a:extLst>
              <a:ext uri="{FF2B5EF4-FFF2-40B4-BE49-F238E27FC236}">
                <a16:creationId xmlns:a16="http://schemas.microsoft.com/office/drawing/2014/main" id="{39CE587E-971A-AE4C-A03D-10208DBE7F6A}"/>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782256650"/>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Closing slide">
    <p:bg>
      <p:bgPr>
        <a:solidFill>
          <a:schemeClr val="accent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B55DD1-AEE8-0B4A-8BF7-3E7E9CFB17C0}"/>
              </a:ext>
            </a:extLst>
          </p:cNvPr>
          <p:cNvPicPr>
            <a:picLocks noChangeAspect="1"/>
          </p:cNvPicPr>
          <p:nvPr userDrawn="1"/>
        </p:nvPicPr>
        <p:blipFill>
          <a:blip r:embed="rId2"/>
          <a:stretch>
            <a:fillRect/>
          </a:stretch>
        </p:blipFill>
        <p:spPr>
          <a:xfrm>
            <a:off x="4367561" y="2145162"/>
            <a:ext cx="3456878" cy="2343646"/>
          </a:xfrm>
          <a:prstGeom prst="rect">
            <a:avLst/>
          </a:prstGeom>
        </p:spPr>
      </p:pic>
      <p:pic>
        <p:nvPicPr>
          <p:cNvPr id="4" name="Picture 3">
            <a:extLst>
              <a:ext uri="{FF2B5EF4-FFF2-40B4-BE49-F238E27FC236}">
                <a16:creationId xmlns:a16="http://schemas.microsoft.com/office/drawing/2014/main" id="{A8B73D73-65C6-F840-B924-81F2EF1B5BCE}"/>
              </a:ext>
            </a:extLst>
          </p:cNvPr>
          <p:cNvPicPr>
            <a:picLocks noChangeAspect="1"/>
          </p:cNvPicPr>
          <p:nvPr userDrawn="1"/>
        </p:nvPicPr>
        <p:blipFill>
          <a:blip r:embed="rId3"/>
          <a:srcRect/>
          <a:stretch/>
        </p:blipFill>
        <p:spPr>
          <a:xfrm>
            <a:off x="0" y="0"/>
            <a:ext cx="12192000" cy="165100"/>
          </a:xfrm>
          <a:prstGeom prst="rect">
            <a:avLst/>
          </a:prstGeom>
        </p:spPr>
      </p:pic>
    </p:spTree>
    <p:extLst>
      <p:ext uri="{BB962C8B-B14F-4D97-AF65-F5344CB8AC3E}">
        <p14:creationId xmlns:p14="http://schemas.microsoft.com/office/powerpoint/2010/main" val="3319096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section title page – red">
    <p:bg>
      <p:bgPr>
        <a:solidFill>
          <a:schemeClr val="tx2"/>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682FE4F-D602-7347-B9F6-0C6B7E7CD228}"/>
              </a:ext>
            </a:extLst>
          </p:cNvPr>
          <p:cNvSpPr>
            <a:spLocks noGrp="1"/>
          </p:cNvSpPr>
          <p:nvPr>
            <p:ph type="ctrTitle"/>
          </p:nvPr>
        </p:nvSpPr>
        <p:spPr>
          <a:xfrm>
            <a:off x="590924" y="838200"/>
            <a:ext cx="10905751" cy="2284568"/>
          </a:xfrm>
          <a:prstGeom prst="rect">
            <a:avLst/>
          </a:prstGeom>
        </p:spPr>
        <p:txBody>
          <a:bodyPr anchor="b">
            <a:noAutofit/>
          </a:bodyPr>
          <a:lstStyle>
            <a:lvl1pPr algn="l">
              <a:defRPr sz="4400" b="1" i="0" spc="100" baseline="0">
                <a:solidFill>
                  <a:schemeClr val="bg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9" name="Subtitle 2">
            <a:extLst>
              <a:ext uri="{FF2B5EF4-FFF2-40B4-BE49-F238E27FC236}">
                <a16:creationId xmlns:a16="http://schemas.microsoft.com/office/drawing/2014/main" id="{4A70CACF-03AD-CC46-92EA-48723E127CE6}"/>
              </a:ext>
            </a:extLst>
          </p:cNvPr>
          <p:cNvSpPr>
            <a:spLocks noGrp="1"/>
          </p:cNvSpPr>
          <p:nvPr>
            <p:ph type="subTitle" idx="1"/>
          </p:nvPr>
        </p:nvSpPr>
        <p:spPr>
          <a:xfrm>
            <a:off x="590924" y="3238578"/>
            <a:ext cx="10905751" cy="538730"/>
          </a:xfrm>
          <a:prstGeom prst="rect">
            <a:avLst/>
          </a:prstGeom>
        </p:spPr>
        <p:txBody>
          <a:bodyPr anchor="t">
            <a:noAutofit/>
          </a:bodyPr>
          <a:lstStyle>
            <a:lvl1pPr marL="0" indent="0" algn="l">
              <a:buNone/>
              <a:defRPr sz="2000" b="1" i="0" spc="50" baseline="0">
                <a:solidFill>
                  <a:schemeClr val="bg2"/>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a:extLst>
              <a:ext uri="{FF2B5EF4-FFF2-40B4-BE49-F238E27FC236}">
                <a16:creationId xmlns:a16="http://schemas.microsoft.com/office/drawing/2014/main" id="{FF702637-AA50-8B42-A91A-9134A912646D}"/>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187C936-565D-CE42-B5B8-6DB284C0D31B}"/>
              </a:ext>
            </a:extLst>
          </p:cNvPr>
          <p:cNvPicPr>
            <a:picLocks noChangeAspect="1"/>
          </p:cNvPicPr>
          <p:nvPr userDrawn="1"/>
        </p:nvPicPr>
        <p:blipFill>
          <a:blip r:embed="rId2"/>
          <a:stretch>
            <a:fillRect/>
          </a:stretch>
        </p:blipFill>
        <p:spPr>
          <a:xfrm>
            <a:off x="9553575" y="6057900"/>
            <a:ext cx="1943100" cy="457200"/>
          </a:xfrm>
          <a:prstGeom prst="rect">
            <a:avLst/>
          </a:prstGeom>
        </p:spPr>
      </p:pic>
      <p:pic>
        <p:nvPicPr>
          <p:cNvPr id="3" name="Picture 2">
            <a:extLst>
              <a:ext uri="{FF2B5EF4-FFF2-40B4-BE49-F238E27FC236}">
                <a16:creationId xmlns:a16="http://schemas.microsoft.com/office/drawing/2014/main" id="{5EAD217B-C783-2542-B203-819ED621AC9A}"/>
              </a:ext>
            </a:extLst>
          </p:cNvPr>
          <p:cNvPicPr>
            <a:picLocks noChangeAspect="1"/>
          </p:cNvPicPr>
          <p:nvPr userDrawn="1"/>
        </p:nvPicPr>
        <p:blipFill>
          <a:blip r:embed="rId3"/>
          <a:srcRect/>
          <a:stretch/>
        </p:blipFill>
        <p:spPr>
          <a:xfrm>
            <a:off x="0" y="0"/>
            <a:ext cx="12192000" cy="165100"/>
          </a:xfrm>
          <a:prstGeom prst="rect">
            <a:avLst/>
          </a:prstGeom>
        </p:spPr>
      </p:pic>
    </p:spTree>
    <p:extLst>
      <p:ext uri="{BB962C8B-B14F-4D97-AF65-F5344CB8AC3E}">
        <p14:creationId xmlns:p14="http://schemas.microsoft.com/office/powerpoint/2010/main" val="84693466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title page – yellow">
    <p:bg>
      <p:bgPr>
        <a:solidFill>
          <a:srgbClr val="FABD0F"/>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682FE4F-D602-7347-B9F6-0C6B7E7CD228}"/>
              </a:ext>
            </a:extLst>
          </p:cNvPr>
          <p:cNvSpPr>
            <a:spLocks noGrp="1"/>
          </p:cNvSpPr>
          <p:nvPr>
            <p:ph type="ctrTitle"/>
          </p:nvPr>
        </p:nvSpPr>
        <p:spPr>
          <a:xfrm>
            <a:off x="590924" y="838200"/>
            <a:ext cx="10905751" cy="2284568"/>
          </a:xfrm>
          <a:prstGeom prst="rect">
            <a:avLst/>
          </a:prstGeom>
        </p:spPr>
        <p:txBody>
          <a:bodyPr anchor="b">
            <a:noAutofit/>
          </a:bodyPr>
          <a:lstStyle>
            <a:lvl1pPr algn="l">
              <a:defRPr sz="4400" b="1" i="0" spc="100" baseline="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9" name="Subtitle 2">
            <a:extLst>
              <a:ext uri="{FF2B5EF4-FFF2-40B4-BE49-F238E27FC236}">
                <a16:creationId xmlns:a16="http://schemas.microsoft.com/office/drawing/2014/main" id="{4A70CACF-03AD-CC46-92EA-48723E127CE6}"/>
              </a:ext>
            </a:extLst>
          </p:cNvPr>
          <p:cNvSpPr>
            <a:spLocks noGrp="1"/>
          </p:cNvSpPr>
          <p:nvPr>
            <p:ph type="subTitle" idx="1"/>
          </p:nvPr>
        </p:nvSpPr>
        <p:spPr>
          <a:xfrm>
            <a:off x="590924" y="3238578"/>
            <a:ext cx="10905751" cy="538730"/>
          </a:xfrm>
          <a:prstGeom prst="rect">
            <a:avLst/>
          </a:prstGeom>
        </p:spPr>
        <p:txBody>
          <a:bodyPr anchor="t">
            <a:noAutofit/>
          </a:bodyPr>
          <a:lstStyle>
            <a:lvl1pPr marL="0" indent="0" algn="l">
              <a:buNone/>
              <a:defRPr sz="2000" b="1" i="0" spc="50" baseline="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a:extLst>
              <a:ext uri="{FF2B5EF4-FFF2-40B4-BE49-F238E27FC236}">
                <a16:creationId xmlns:a16="http://schemas.microsoft.com/office/drawing/2014/main" id="{FF702637-AA50-8B42-A91A-9134A912646D}"/>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187C936-565D-CE42-B5B8-6DB284C0D31B}"/>
              </a:ext>
            </a:extLst>
          </p:cNvPr>
          <p:cNvPicPr>
            <a:picLocks noChangeAspect="1"/>
          </p:cNvPicPr>
          <p:nvPr userDrawn="1"/>
        </p:nvPicPr>
        <p:blipFill>
          <a:blip r:embed="rId2"/>
          <a:stretch>
            <a:fillRect/>
          </a:stretch>
        </p:blipFill>
        <p:spPr>
          <a:xfrm>
            <a:off x="9553575" y="6057900"/>
            <a:ext cx="1943100" cy="457200"/>
          </a:xfrm>
          <a:prstGeom prst="rect">
            <a:avLst/>
          </a:prstGeom>
        </p:spPr>
      </p:pic>
      <p:pic>
        <p:nvPicPr>
          <p:cNvPr id="3" name="Picture 2">
            <a:extLst>
              <a:ext uri="{FF2B5EF4-FFF2-40B4-BE49-F238E27FC236}">
                <a16:creationId xmlns:a16="http://schemas.microsoft.com/office/drawing/2014/main" id="{5EAD217B-C783-2542-B203-819ED621AC9A}"/>
              </a:ext>
            </a:extLst>
          </p:cNvPr>
          <p:cNvPicPr>
            <a:picLocks noChangeAspect="1"/>
          </p:cNvPicPr>
          <p:nvPr userDrawn="1"/>
        </p:nvPicPr>
        <p:blipFill>
          <a:blip r:embed="rId3"/>
          <a:srcRect/>
          <a:stretch/>
        </p:blipFill>
        <p:spPr>
          <a:xfrm flipH="1">
            <a:off x="0" y="0"/>
            <a:ext cx="12192000" cy="165100"/>
          </a:xfrm>
          <a:prstGeom prst="rect">
            <a:avLst/>
          </a:prstGeom>
        </p:spPr>
      </p:pic>
    </p:spTree>
    <p:extLst>
      <p:ext uri="{BB962C8B-B14F-4D97-AF65-F5344CB8AC3E}">
        <p14:creationId xmlns:p14="http://schemas.microsoft.com/office/powerpoint/2010/main" val="201364287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section title page – grey">
    <p:bg>
      <p:bgPr>
        <a:solidFill>
          <a:schemeClr val="bg1"/>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682FE4F-D602-7347-B9F6-0C6B7E7CD228}"/>
              </a:ext>
            </a:extLst>
          </p:cNvPr>
          <p:cNvSpPr>
            <a:spLocks noGrp="1"/>
          </p:cNvSpPr>
          <p:nvPr>
            <p:ph type="ctrTitle"/>
          </p:nvPr>
        </p:nvSpPr>
        <p:spPr>
          <a:xfrm>
            <a:off x="590924" y="838200"/>
            <a:ext cx="10905751" cy="2284568"/>
          </a:xfrm>
          <a:prstGeom prst="rect">
            <a:avLst/>
          </a:prstGeom>
        </p:spPr>
        <p:txBody>
          <a:bodyPr anchor="b">
            <a:noAutofit/>
          </a:bodyPr>
          <a:lstStyle>
            <a:lvl1pPr algn="l">
              <a:defRPr sz="4400" b="1" i="0" spc="100" baseline="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9" name="Subtitle 2">
            <a:extLst>
              <a:ext uri="{FF2B5EF4-FFF2-40B4-BE49-F238E27FC236}">
                <a16:creationId xmlns:a16="http://schemas.microsoft.com/office/drawing/2014/main" id="{4A70CACF-03AD-CC46-92EA-48723E127CE6}"/>
              </a:ext>
            </a:extLst>
          </p:cNvPr>
          <p:cNvSpPr>
            <a:spLocks noGrp="1"/>
          </p:cNvSpPr>
          <p:nvPr>
            <p:ph type="subTitle" idx="1"/>
          </p:nvPr>
        </p:nvSpPr>
        <p:spPr>
          <a:xfrm>
            <a:off x="590924" y="3238578"/>
            <a:ext cx="10905751" cy="538730"/>
          </a:xfrm>
          <a:prstGeom prst="rect">
            <a:avLst/>
          </a:prstGeom>
        </p:spPr>
        <p:txBody>
          <a:bodyPr anchor="t">
            <a:noAutofit/>
          </a:bodyPr>
          <a:lstStyle>
            <a:lvl1pPr marL="0" indent="0" algn="l">
              <a:buNone/>
              <a:defRPr sz="2000" b="1" i="0" spc="50" baseline="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a:extLst>
              <a:ext uri="{FF2B5EF4-FFF2-40B4-BE49-F238E27FC236}">
                <a16:creationId xmlns:a16="http://schemas.microsoft.com/office/drawing/2014/main" id="{FF702637-AA50-8B42-A91A-9134A912646D}"/>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187C936-565D-CE42-B5B8-6DB284C0D31B}"/>
              </a:ext>
            </a:extLst>
          </p:cNvPr>
          <p:cNvPicPr>
            <a:picLocks noChangeAspect="1"/>
          </p:cNvPicPr>
          <p:nvPr userDrawn="1"/>
        </p:nvPicPr>
        <p:blipFill>
          <a:blip r:embed="rId2"/>
          <a:stretch>
            <a:fillRect/>
          </a:stretch>
        </p:blipFill>
        <p:spPr>
          <a:xfrm>
            <a:off x="9553575" y="6057900"/>
            <a:ext cx="1943100" cy="457200"/>
          </a:xfrm>
          <a:prstGeom prst="rect">
            <a:avLst/>
          </a:prstGeom>
        </p:spPr>
      </p:pic>
      <p:pic>
        <p:nvPicPr>
          <p:cNvPr id="3" name="Picture 2">
            <a:extLst>
              <a:ext uri="{FF2B5EF4-FFF2-40B4-BE49-F238E27FC236}">
                <a16:creationId xmlns:a16="http://schemas.microsoft.com/office/drawing/2014/main" id="{5EAD217B-C783-2542-B203-819ED621AC9A}"/>
              </a:ext>
            </a:extLst>
          </p:cNvPr>
          <p:cNvPicPr>
            <a:picLocks noChangeAspect="1"/>
          </p:cNvPicPr>
          <p:nvPr userDrawn="1"/>
        </p:nvPicPr>
        <p:blipFill>
          <a:blip r:embed="rId3"/>
          <a:srcRect/>
          <a:stretch/>
        </p:blipFill>
        <p:spPr>
          <a:xfrm>
            <a:off x="0" y="0"/>
            <a:ext cx="12192000" cy="165100"/>
          </a:xfrm>
          <a:prstGeom prst="rect">
            <a:avLst/>
          </a:prstGeom>
        </p:spPr>
      </p:pic>
    </p:spTree>
    <p:extLst>
      <p:ext uri="{BB962C8B-B14F-4D97-AF65-F5344CB8AC3E}">
        <p14:creationId xmlns:p14="http://schemas.microsoft.com/office/powerpoint/2010/main" val="1276565855"/>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 paragraph / quote page">
    <p:bg>
      <p:bgPr>
        <a:solidFill>
          <a:schemeClr val="bg1"/>
        </a:solidFill>
        <a:effectLst/>
      </p:bgPr>
    </p:bg>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74B1D494-1163-FD4D-87D9-F88FDD14180A}"/>
              </a:ext>
            </a:extLst>
          </p:cNvPr>
          <p:cNvSpPr>
            <a:spLocks noGrp="1"/>
          </p:cNvSpPr>
          <p:nvPr>
            <p:ph sz="half" idx="1" hasCustomPrompt="1"/>
          </p:nvPr>
        </p:nvSpPr>
        <p:spPr>
          <a:xfrm>
            <a:off x="1515533" y="838200"/>
            <a:ext cx="9160934" cy="4876800"/>
          </a:xfrm>
          <a:prstGeom prst="rect">
            <a:avLst/>
          </a:prstGeom>
        </p:spPr>
        <p:txBody>
          <a:bodyPr anchor="ctr">
            <a:noAutofit/>
          </a:bodyPr>
          <a:lstStyle>
            <a:lvl1pPr marL="0" indent="0" algn="ctr">
              <a:lnSpc>
                <a:spcPct val="150000"/>
              </a:lnSpc>
              <a:spcBef>
                <a:spcPts val="0"/>
              </a:spcBef>
              <a:spcAft>
                <a:spcPts val="1200"/>
              </a:spcAft>
              <a:buFont typeface="Arial" panose="020B0604020202020204" pitchFamily="34" charset="0"/>
              <a:buNone/>
              <a:tabLst/>
              <a:defRPr sz="2200" b="1" i="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title style</a:t>
            </a:r>
          </a:p>
        </p:txBody>
      </p:sp>
      <p:pic>
        <p:nvPicPr>
          <p:cNvPr id="6" name="Picture 5">
            <a:extLst>
              <a:ext uri="{FF2B5EF4-FFF2-40B4-BE49-F238E27FC236}">
                <a16:creationId xmlns:a16="http://schemas.microsoft.com/office/drawing/2014/main" id="{39CE587E-971A-AE4C-A03D-10208DBE7F6A}"/>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350513772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page – one colum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5241A-FE81-E045-A53F-CCB1ECEF6369}"/>
              </a:ext>
            </a:extLst>
          </p:cNvPr>
          <p:cNvSpPr>
            <a:spLocks noGrp="1"/>
          </p:cNvSpPr>
          <p:nvPr>
            <p:ph type="title"/>
          </p:nvPr>
        </p:nvSpPr>
        <p:spPr>
          <a:xfrm>
            <a:off x="599585" y="705274"/>
            <a:ext cx="10897200"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1" name="Content Placeholder 2">
            <a:extLst>
              <a:ext uri="{FF2B5EF4-FFF2-40B4-BE49-F238E27FC236}">
                <a16:creationId xmlns:a16="http://schemas.microsoft.com/office/drawing/2014/main" id="{74B1D494-1163-FD4D-87D9-F88FDD14180A}"/>
              </a:ext>
            </a:extLst>
          </p:cNvPr>
          <p:cNvSpPr>
            <a:spLocks noGrp="1"/>
          </p:cNvSpPr>
          <p:nvPr>
            <p:ph sz="half" idx="1"/>
          </p:nvPr>
        </p:nvSpPr>
        <p:spPr>
          <a:xfrm>
            <a:off x="599585" y="1442852"/>
            <a:ext cx="10897090"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pic>
        <p:nvPicPr>
          <p:cNvPr id="6" name="Picture 5">
            <a:extLst>
              <a:ext uri="{FF2B5EF4-FFF2-40B4-BE49-F238E27FC236}">
                <a16:creationId xmlns:a16="http://schemas.microsoft.com/office/drawing/2014/main" id="{39CE587E-971A-AE4C-A03D-10208DBE7F6A}"/>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354082220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page – two columns">
    <p:bg>
      <p:bgPr>
        <a:solidFill>
          <a:schemeClr val="bg2"/>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292A029-F549-3740-BF04-29AC6D613DB7}"/>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0" name="Content Placeholder 2">
            <a:extLst>
              <a:ext uri="{FF2B5EF4-FFF2-40B4-BE49-F238E27FC236}">
                <a16:creationId xmlns:a16="http://schemas.microsoft.com/office/drawing/2014/main" id="{E4710339-FCEB-864A-BE99-139C449C3056}"/>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sp>
        <p:nvSpPr>
          <p:cNvPr id="11" name="Content Placeholder 2">
            <a:extLst>
              <a:ext uri="{FF2B5EF4-FFF2-40B4-BE49-F238E27FC236}">
                <a16:creationId xmlns:a16="http://schemas.microsoft.com/office/drawing/2014/main" id="{090E677D-56A4-5F4D-AB35-5014A471F121}"/>
              </a:ext>
            </a:extLst>
          </p:cNvPr>
          <p:cNvSpPr>
            <a:spLocks noGrp="1"/>
          </p:cNvSpPr>
          <p:nvPr>
            <p:ph sz="half" idx="13"/>
          </p:nvPr>
        </p:nvSpPr>
        <p:spPr>
          <a:xfrm>
            <a:off x="6228860"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pic>
        <p:nvPicPr>
          <p:cNvPr id="13" name="Picture 12">
            <a:extLst>
              <a:ext uri="{FF2B5EF4-FFF2-40B4-BE49-F238E27FC236}">
                <a16:creationId xmlns:a16="http://schemas.microsoft.com/office/drawing/2014/main" id="{ED84E749-3BF0-CF43-BD8D-E70FC16313E4}"/>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1774644089"/>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page with photo">
    <p:bg>
      <p:bgPr>
        <a:solidFill>
          <a:schemeClr val="bg2"/>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292A029-F549-3740-BF04-29AC6D613DB7}"/>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1" name="Content Placeholder 2">
            <a:extLst>
              <a:ext uri="{FF2B5EF4-FFF2-40B4-BE49-F238E27FC236}">
                <a16:creationId xmlns:a16="http://schemas.microsoft.com/office/drawing/2014/main" id="{01DB2C69-F649-2E41-A435-292B23F4B621}"/>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pic>
        <p:nvPicPr>
          <p:cNvPr id="10" name="Picture 9">
            <a:extLst>
              <a:ext uri="{FF2B5EF4-FFF2-40B4-BE49-F238E27FC236}">
                <a16:creationId xmlns:a16="http://schemas.microsoft.com/office/drawing/2014/main" id="{9A518E54-571D-EE4F-9DB6-F9EF51BA09D4}"/>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150289007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page with call-out box – grey">
    <p:bg>
      <p:bgPr>
        <a:solidFill>
          <a:schemeClr val="bg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6CA14FC-D5E3-E847-A5CB-16350B11CE2F}"/>
              </a:ext>
            </a:extLst>
          </p:cNvPr>
          <p:cNvSpPr>
            <a:spLocks noGrp="1"/>
          </p:cNvSpPr>
          <p:nvPr>
            <p:ph type="title"/>
          </p:nvPr>
        </p:nvSpPr>
        <p:spPr>
          <a:xfrm>
            <a:off x="599584" y="705964"/>
            <a:ext cx="10897091" cy="627189"/>
          </a:xfrm>
          <a:prstGeom prst="rect">
            <a:avLst/>
          </a:prstGeom>
        </p:spPr>
        <p:txBody>
          <a:bodyPr anchor="t"/>
          <a:lstStyle>
            <a:lvl1pPr>
              <a:defRPr sz="2600" b="1" i="0" spc="50" baseline="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r>
              <a:rPr lang="en-US" dirty="0"/>
              <a:t>Click to edit Master title style</a:t>
            </a:r>
          </a:p>
        </p:txBody>
      </p:sp>
      <p:sp>
        <p:nvSpPr>
          <p:cNvPr id="10" name="Text Placeholder 4">
            <a:extLst>
              <a:ext uri="{FF2B5EF4-FFF2-40B4-BE49-F238E27FC236}">
                <a16:creationId xmlns:a16="http://schemas.microsoft.com/office/drawing/2014/main" id="{FE50E892-DFEC-B148-BD77-F7F79A8B6B33}"/>
              </a:ext>
            </a:extLst>
          </p:cNvPr>
          <p:cNvSpPr>
            <a:spLocks noGrp="1"/>
          </p:cNvSpPr>
          <p:nvPr>
            <p:ph type="body" sz="quarter" idx="10" hasCustomPrompt="1"/>
          </p:nvPr>
        </p:nvSpPr>
        <p:spPr>
          <a:xfrm>
            <a:off x="6324600" y="1591200"/>
            <a:ext cx="5170199" cy="2560124"/>
          </a:xfrm>
          <a:prstGeom prst="roundRect">
            <a:avLst>
              <a:gd name="adj" fmla="val 193"/>
            </a:avLst>
          </a:prstGeom>
          <a:solidFill>
            <a:schemeClr val="bg1"/>
          </a:solidFill>
          <a:ln w="12700">
            <a:noFill/>
          </a:ln>
        </p:spPr>
        <p:txBody>
          <a:bodyPr wrap="square" lIns="457200" tIns="457200" rIns="457200" bIns="457200" anchor="t" anchorCtr="0">
            <a:spAutoFit/>
          </a:bodyPr>
          <a:lstStyle>
            <a:lvl1pPr marL="0" indent="0">
              <a:lnSpc>
                <a:spcPts val="2560"/>
              </a:lnSpc>
              <a:spcBef>
                <a:spcPts val="0"/>
              </a:spcBef>
              <a:spcAft>
                <a:spcPts val="0"/>
              </a:spcAft>
              <a:buNone/>
              <a:defRPr b="1" i="0">
                <a:solidFill>
                  <a:schemeClr val="accent1"/>
                </a:solidFill>
                <a:latin typeface="Open Sans Semibold" panose="020B0606030504020204" pitchFamily="34" charset="0"/>
                <a:ea typeface="Open Sans Semibold" panose="020B0606030504020204" pitchFamily="34" charset="0"/>
                <a:cs typeface="Open Sans Semibold" panose="020B0606030504020204" pitchFamily="34" charset="0"/>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Suspendisse</a:t>
            </a:r>
            <a:r>
              <a:rPr lang="en-US" dirty="0"/>
              <a:t> </a:t>
            </a:r>
            <a:r>
              <a:rPr lang="en-US" dirty="0" err="1"/>
              <a:t>mollis</a:t>
            </a:r>
            <a:r>
              <a:rPr lang="en-US" dirty="0"/>
              <a:t> </a:t>
            </a:r>
            <a:r>
              <a:rPr lang="en-US" dirty="0" err="1"/>
              <a:t>laoreet</a:t>
            </a:r>
            <a:r>
              <a:rPr lang="en-US" dirty="0"/>
              <a:t> </a:t>
            </a:r>
            <a:r>
              <a:rPr lang="en-US" dirty="0" err="1"/>
              <a:t>faucibus</a:t>
            </a:r>
            <a:r>
              <a:rPr lang="en-US" dirty="0"/>
              <a:t>. </a:t>
            </a:r>
            <a:r>
              <a:rPr lang="en-US" dirty="0" err="1"/>
              <a:t>Vivamus</a:t>
            </a:r>
            <a:r>
              <a:rPr lang="en-US" dirty="0"/>
              <a:t> </a:t>
            </a:r>
            <a:r>
              <a:rPr lang="en-US" dirty="0" err="1"/>
              <a:t>condimentum</a:t>
            </a:r>
            <a:r>
              <a:rPr lang="en-US" dirty="0"/>
              <a:t> magna at </a:t>
            </a:r>
            <a:r>
              <a:rPr lang="en-US" dirty="0" err="1"/>
              <a:t>neque</a:t>
            </a:r>
            <a:r>
              <a:rPr lang="en-US" dirty="0"/>
              <a:t> convallis, id vestibulum nisi </a:t>
            </a:r>
            <a:r>
              <a:rPr lang="en-US" dirty="0" err="1"/>
              <a:t>vulputate</a:t>
            </a:r>
            <a:r>
              <a:rPr lang="en-US" dirty="0"/>
              <a:t>. Sed fermentum </a:t>
            </a:r>
            <a:r>
              <a:rPr lang="en-US" dirty="0" err="1"/>
              <a:t>leo</a:t>
            </a:r>
            <a:r>
              <a:rPr lang="en-US" dirty="0"/>
              <a:t> </a:t>
            </a:r>
            <a:r>
              <a:rPr lang="en-US" dirty="0" err="1"/>
              <a:t>enim</a:t>
            </a:r>
            <a:r>
              <a:rPr lang="en-US" dirty="0"/>
              <a:t>.</a:t>
            </a:r>
          </a:p>
        </p:txBody>
      </p:sp>
      <p:sp>
        <p:nvSpPr>
          <p:cNvPr id="8" name="Content Placeholder 2">
            <a:extLst>
              <a:ext uri="{FF2B5EF4-FFF2-40B4-BE49-F238E27FC236}">
                <a16:creationId xmlns:a16="http://schemas.microsoft.com/office/drawing/2014/main" id="{FCA88CE5-A779-0641-85F6-BEC2C1831BA1}"/>
              </a:ext>
            </a:extLst>
          </p:cNvPr>
          <p:cNvSpPr>
            <a:spLocks noGrp="1"/>
          </p:cNvSpPr>
          <p:nvPr>
            <p:ph sz="half" idx="1"/>
          </p:nvPr>
        </p:nvSpPr>
        <p:spPr>
          <a:xfrm>
            <a:off x="599585" y="1442852"/>
            <a:ext cx="5267815" cy="4729348"/>
          </a:xfrm>
          <a:prstGeom prst="rect">
            <a:avLst/>
          </a:prstGeom>
        </p:spPr>
        <p:txBody>
          <a:bodyPr>
            <a:noAutofit/>
          </a:bodyPr>
          <a:lstStyle>
            <a:lvl1pPr marL="228600" indent="-228600">
              <a:lnSpc>
                <a:spcPct val="150000"/>
              </a:lnSpc>
              <a:spcBef>
                <a:spcPts val="0"/>
              </a:spcBef>
              <a:spcAft>
                <a:spcPts val="1200"/>
              </a:spcAft>
              <a:buFont typeface="Arial" panose="020B0604020202020204" pitchFamily="34" charset="0"/>
              <a:buChar char="•"/>
              <a:tabLst/>
              <a:defRPr sz="1600">
                <a:solidFill>
                  <a:schemeClr val="tx1"/>
                </a:solidFill>
              </a:defRPr>
            </a:lvl1pPr>
            <a:lvl2pPr marL="457200" indent="-228600">
              <a:lnSpc>
                <a:spcPct val="150000"/>
              </a:lnSpc>
              <a:spcBef>
                <a:spcPts val="0"/>
              </a:spcBef>
              <a:spcAft>
                <a:spcPts val="1200"/>
              </a:spcAft>
              <a:buFont typeface="Arial" panose="020B0604020202020204" pitchFamily="34" charset="0"/>
              <a:buChar char="•"/>
              <a:tabLst/>
              <a:defRPr sz="1600">
                <a:solidFill>
                  <a:schemeClr val="tx1"/>
                </a:solidFill>
              </a:defRPr>
            </a:lvl2pPr>
            <a:lvl3pPr marL="685800" indent="-228600">
              <a:lnSpc>
                <a:spcPct val="150000"/>
              </a:lnSpc>
              <a:spcBef>
                <a:spcPts val="0"/>
              </a:spcBef>
              <a:spcAft>
                <a:spcPts val="1200"/>
              </a:spcAft>
              <a:buFont typeface="System Font Regular"/>
              <a:buChar char="⁃"/>
              <a:tabLst/>
              <a:defRPr sz="1600">
                <a:solidFill>
                  <a:schemeClr val="tx1"/>
                </a:solidFill>
              </a:defRPr>
            </a:lvl3pPr>
            <a:lvl4pPr marL="914400" indent="-228600">
              <a:lnSpc>
                <a:spcPct val="150000"/>
              </a:lnSpc>
              <a:spcBef>
                <a:spcPts val="0"/>
              </a:spcBef>
              <a:spcAft>
                <a:spcPts val="1200"/>
              </a:spcAft>
              <a:buFont typeface="Arial" panose="020B0604020202020204" pitchFamily="34" charset="0"/>
              <a:buChar char="•"/>
              <a:tabLst/>
              <a:defRPr sz="1400">
                <a:solidFill>
                  <a:schemeClr val="tx1"/>
                </a:solidFill>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tab pos="1370013" algn="l"/>
              </a:tabLst>
              <a:defRPr sz="1300">
                <a:solidFill>
                  <a:schemeClr val="tx1"/>
                </a:solidFill>
              </a:defRPr>
            </a:lvl5pPr>
            <a:lvl6pPr marL="1371600" indent="-228600">
              <a:spcBef>
                <a:spcPts val="0"/>
              </a:spcBef>
              <a:spcAft>
                <a:spcPts val="1200"/>
              </a:spcAft>
              <a:buFont typeface="Arial" panose="020B0604020202020204" pitchFamily="34" charset="0"/>
              <a:buChar char="•"/>
              <a:tabLst/>
              <a:defRPr>
                <a:solidFill>
                  <a:schemeClr val="tx1"/>
                </a:solidFill>
              </a:defRPr>
            </a:lvl6pPr>
            <a:lvl7pPr marL="1828800" indent="-228600">
              <a:defRPr>
                <a:solidFill>
                  <a:schemeClr val="tx1"/>
                </a:solidFill>
              </a:defRPr>
            </a:lvl7pPr>
            <a:lvl8pPr marL="2057400" indent="-228600">
              <a:defRPr>
                <a:solidFill>
                  <a:schemeClr val="tx1"/>
                </a:solidFill>
              </a:defRPr>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marL="1371600" marR="0" lvl="5"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dirty="0"/>
              <a:t>Seventh level</a:t>
            </a:r>
          </a:p>
        </p:txBody>
      </p:sp>
      <p:sp>
        <p:nvSpPr>
          <p:cNvPr id="11" name="Rectangle 10">
            <a:extLst>
              <a:ext uri="{FF2B5EF4-FFF2-40B4-BE49-F238E27FC236}">
                <a16:creationId xmlns:a16="http://schemas.microsoft.com/office/drawing/2014/main" id="{EE5711D0-D8F4-4A49-9587-EDE19A5ED6DB}"/>
              </a:ext>
            </a:extLst>
          </p:cNvPr>
          <p:cNvSpPr/>
          <p:nvPr userDrawn="1"/>
        </p:nvSpPr>
        <p:spPr>
          <a:xfrm>
            <a:off x="0" y="5715000"/>
            <a:ext cx="12192000" cy="114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E9453333-0FCD-FF41-A359-6DE7E02F2E3E}"/>
              </a:ext>
            </a:extLst>
          </p:cNvPr>
          <p:cNvPicPr>
            <a:picLocks noChangeAspect="1"/>
          </p:cNvPicPr>
          <p:nvPr userDrawn="1"/>
        </p:nvPicPr>
        <p:blipFill>
          <a:blip r:embed="rId2"/>
          <a:srcRect/>
          <a:stretch/>
        </p:blipFill>
        <p:spPr>
          <a:xfrm>
            <a:off x="0" y="0"/>
            <a:ext cx="12192000" cy="165100"/>
          </a:xfrm>
          <a:prstGeom prst="rect">
            <a:avLst/>
          </a:prstGeom>
        </p:spPr>
      </p:pic>
    </p:spTree>
    <p:extLst>
      <p:ext uri="{BB962C8B-B14F-4D97-AF65-F5344CB8AC3E}">
        <p14:creationId xmlns:p14="http://schemas.microsoft.com/office/powerpoint/2010/main" val="49006320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B04B3BC-6B9E-CB4D-9108-631CA69A8E5E}"/>
              </a:ext>
            </a:extLst>
          </p:cNvPr>
          <p:cNvSpPr>
            <a:spLocks noGrp="1"/>
          </p:cNvSpPr>
          <p:nvPr>
            <p:ph type="body" idx="1"/>
          </p:nvPr>
        </p:nvSpPr>
        <p:spPr>
          <a:xfrm>
            <a:off x="598843" y="1436913"/>
            <a:ext cx="10897832" cy="4735287"/>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2" name="Title Placeholder 1">
            <a:extLst>
              <a:ext uri="{FF2B5EF4-FFF2-40B4-BE49-F238E27FC236}">
                <a16:creationId xmlns:a16="http://schemas.microsoft.com/office/drawing/2014/main" id="{CD8A628D-071D-1D45-B08E-140D1CE667CC}"/>
              </a:ext>
            </a:extLst>
          </p:cNvPr>
          <p:cNvSpPr>
            <a:spLocks noGrp="1"/>
          </p:cNvSpPr>
          <p:nvPr>
            <p:ph type="title"/>
          </p:nvPr>
        </p:nvSpPr>
        <p:spPr>
          <a:xfrm>
            <a:off x="598843" y="759701"/>
            <a:ext cx="10897832" cy="643142"/>
          </a:xfrm>
          <a:prstGeom prst="rect">
            <a:avLst/>
          </a:prstGeom>
        </p:spPr>
        <p:txBody>
          <a:bodyPr vert="horz" lIns="91440" tIns="45720" rIns="91440" bIns="45720" rtlCol="0" anchor="t">
            <a:noAutofit/>
          </a:bodyPr>
          <a:lstStyle/>
          <a:p>
            <a:r>
              <a:rPr lang="en-US" dirty="0"/>
              <a:t>Click to edit Master title style</a:t>
            </a:r>
          </a:p>
        </p:txBody>
      </p:sp>
    </p:spTree>
    <p:extLst>
      <p:ext uri="{BB962C8B-B14F-4D97-AF65-F5344CB8AC3E}">
        <p14:creationId xmlns:p14="http://schemas.microsoft.com/office/powerpoint/2010/main" val="2921470179"/>
      </p:ext>
    </p:extLst>
  </p:cSld>
  <p:clrMap bg1="lt1" tx1="dk1" bg2="lt2" tx2="dk2" accent1="accent1" accent2="accent2" accent3="accent3" accent4="accent4" accent5="accent5" accent6="accent6" hlink="hlink" folHlink="folHlink"/>
  <p:sldLayoutIdLst>
    <p:sldLayoutId id="2147483649" r:id="rId1"/>
    <p:sldLayoutId id="2147483690" r:id="rId2"/>
    <p:sldLayoutId id="2147483699" r:id="rId3"/>
    <p:sldLayoutId id="2147483697" r:id="rId4"/>
    <p:sldLayoutId id="2147483703" r:id="rId5"/>
    <p:sldLayoutId id="2147483687" r:id="rId6"/>
    <p:sldLayoutId id="2147483688" r:id="rId7"/>
    <p:sldLayoutId id="2147483695" r:id="rId8"/>
    <p:sldLayoutId id="2147483689" r:id="rId9"/>
    <p:sldLayoutId id="2147483698" r:id="rId10"/>
    <p:sldLayoutId id="2147483700" r:id="rId11"/>
    <p:sldLayoutId id="2147483701" r:id="rId12"/>
    <p:sldLayoutId id="2147483696" r:id="rId13"/>
    <p:sldLayoutId id="2147483693" r:id="rId14"/>
    <p:sldLayoutId id="2147483694" r:id="rId15"/>
    <p:sldLayoutId id="2147483704" r:id="rId16"/>
    <p:sldLayoutId id="2147483705" r:id="rId17"/>
    <p:sldLayoutId id="2147483702" r:id="rId18"/>
    <p:sldLayoutId id="2147483655" r:id="rId19"/>
  </p:sldLayoutIdLst>
  <p:hf sldNum="0" hdr="0" ftr="0"/>
  <p:txStyles>
    <p:titleStyle>
      <a:lvl1pPr algn="l" defTabSz="914400" rtl="0" eaLnBrk="1" latinLnBrk="0" hangingPunct="1">
        <a:lnSpc>
          <a:spcPct val="90000"/>
        </a:lnSpc>
        <a:spcBef>
          <a:spcPct val="0"/>
        </a:spcBef>
        <a:buNone/>
        <a:defRPr sz="2600" b="1" i="0" kern="1200">
          <a:solidFill>
            <a:schemeClr val="tx2"/>
          </a:solidFill>
          <a:latin typeface="Open Sans Semibold" panose="020B0606030504020204" pitchFamily="34" charset="0"/>
          <a:ea typeface="Open Sans Semibold" panose="020B0606030504020204" pitchFamily="34" charset="0"/>
          <a:cs typeface="Open Sans Semibold" panose="020B0606030504020204" pitchFamily="34" charset="0"/>
        </a:defRPr>
      </a:lvl1pPr>
    </p:titleStyle>
    <p:bodyStyle>
      <a:lvl1pPr marL="228600" indent="-228600" algn="l" defTabSz="914400" rtl="0" eaLnBrk="1" latinLnBrk="0" hangingPunct="1">
        <a:lnSpc>
          <a:spcPct val="150000"/>
        </a:lnSpc>
        <a:spcBef>
          <a:spcPts val="0"/>
        </a:spcBef>
        <a:spcAft>
          <a:spcPts val="1200"/>
        </a:spcAft>
        <a:buFont typeface="Arial" panose="020B0604020202020204"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indent="-228600" algn="l" defTabSz="914400" rtl="0" eaLnBrk="1" latinLnBrk="0" hangingPunct="1">
        <a:lnSpc>
          <a:spcPct val="150000"/>
        </a:lnSpc>
        <a:spcBef>
          <a:spcPts val="0"/>
        </a:spcBef>
        <a:spcAft>
          <a:spcPts val="1200"/>
        </a:spcAft>
        <a:buFont typeface="Arial" panose="020B0604020202020204" pitchFamily="34" charset="0"/>
        <a:buChar char="•"/>
        <a:tabLst/>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85800" indent="-225425" algn="l" defTabSz="914400" rtl="0" eaLnBrk="1" latinLnBrk="0" hangingPunct="1">
        <a:lnSpc>
          <a:spcPct val="150000"/>
        </a:lnSpc>
        <a:spcBef>
          <a:spcPts val="0"/>
        </a:spcBef>
        <a:spcAft>
          <a:spcPts val="1200"/>
        </a:spcAft>
        <a:buFont typeface="System Font Regular"/>
        <a:buChar char="⁃"/>
        <a:tabLst/>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14400" indent="-225425" algn="l" defTabSz="914400" rtl="0" eaLnBrk="1" latinLnBrk="0" hangingPunct="1">
        <a:lnSpc>
          <a:spcPct val="150000"/>
        </a:lnSpc>
        <a:spcBef>
          <a:spcPts val="0"/>
        </a:spcBef>
        <a:spcAft>
          <a:spcPts val="1200"/>
        </a:spcAft>
        <a:buFont typeface="Arial" panose="020B0604020202020204" pitchFamily="34" charset="0"/>
        <a:buChar char="•"/>
        <a:tabLst/>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43000" marR="0" indent="-228600" algn="l" defTabSz="914400" rtl="0" eaLnBrk="1" fontAlgn="auto" latinLnBrk="0" hangingPunct="1">
        <a:lnSpc>
          <a:spcPct val="150000"/>
        </a:lnSpc>
        <a:spcBef>
          <a:spcPts val="0"/>
        </a:spcBef>
        <a:spcAft>
          <a:spcPts val="1200"/>
        </a:spcAft>
        <a:buClrTx/>
        <a:buSzTx/>
        <a:buFont typeface="Arial" panose="020B0604020202020204" pitchFamily="34" charset="0"/>
        <a:buChar char="•"/>
        <a:tabLst/>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371600" indent="-225425" algn="l" defTabSz="914400" rtl="0" eaLnBrk="1" latinLnBrk="0" hangingPunct="1">
        <a:lnSpc>
          <a:spcPct val="150000"/>
        </a:lnSpc>
        <a:spcBef>
          <a:spcPts val="0"/>
        </a:spcBef>
        <a:spcAft>
          <a:spcPts val="1200"/>
        </a:spcAft>
        <a:buFont typeface="Arial" panose="020B0604020202020204" pitchFamily="34" charset="0"/>
        <a:buChar char="•"/>
        <a:tabLst/>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6pPr>
      <a:lvl7pPr marL="1600200" indent="-228600" algn="l" defTabSz="914400" rtl="0" eaLnBrk="1" latinLnBrk="0" hangingPunct="1">
        <a:lnSpc>
          <a:spcPct val="150000"/>
        </a:lnSpc>
        <a:spcBef>
          <a:spcPts val="0"/>
        </a:spcBef>
        <a:spcAft>
          <a:spcPts val="1200"/>
        </a:spcAft>
        <a:buFont typeface="Arial" panose="020B0604020202020204" pitchFamily="34" charset="0"/>
        <a:buChar char="•"/>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7pPr>
      <a:lvl8pPr marL="1828800" indent="-228600" algn="l" defTabSz="914400" rtl="0" eaLnBrk="1" latinLnBrk="0" hangingPunct="1">
        <a:lnSpc>
          <a:spcPct val="150000"/>
        </a:lnSpc>
        <a:spcBef>
          <a:spcPts val="0"/>
        </a:spcBef>
        <a:spcAft>
          <a:spcPts val="1200"/>
        </a:spcAft>
        <a:buFont typeface="Arial" panose="020B0604020202020204" pitchFamily="34" charset="0"/>
        <a:buChar char="•"/>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8pPr>
      <a:lvl9pPr marL="2057400" indent="-228600" algn="l" defTabSz="914400" rtl="0" eaLnBrk="1" latinLnBrk="0" hangingPunct="1">
        <a:lnSpc>
          <a:spcPct val="150000"/>
        </a:lnSpc>
        <a:spcBef>
          <a:spcPts val="0"/>
        </a:spcBef>
        <a:spcAft>
          <a:spcPts val="1200"/>
        </a:spcAft>
        <a:buFont typeface="Arial" panose="020B0604020202020204" pitchFamily="34" charset="0"/>
        <a:buChar char="•"/>
        <a:defRPr sz="13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28" userDrawn="1">
          <p15:clr>
            <a:srgbClr val="F26B43"/>
          </p15:clr>
        </p15:guide>
        <p15:guide id="2" pos="432" userDrawn="1">
          <p15:clr>
            <a:srgbClr val="F26B43"/>
          </p15:clr>
        </p15:guide>
        <p15:guide id="3" orient="horz" pos="1003" userDrawn="1">
          <p15:clr>
            <a:srgbClr val="F26B43"/>
          </p15:clr>
        </p15:guide>
        <p15:guide id="4" orient="horz" pos="1224" userDrawn="1">
          <p15:clr>
            <a:srgbClr val="F26B43"/>
          </p15:clr>
        </p15:guide>
        <p15:guide id="6" orient="horz" pos="4104" userDrawn="1">
          <p15:clr>
            <a:srgbClr val="F26B43"/>
          </p15:clr>
        </p15:guide>
        <p15:guide id="8" pos="3696" userDrawn="1">
          <p15:clr>
            <a:srgbClr val="F26B43"/>
          </p15:clr>
        </p15:guide>
        <p15:guide id="9" pos="3984" userDrawn="1">
          <p15:clr>
            <a:srgbClr val="F26B43"/>
          </p15:clr>
        </p15:guide>
        <p15:guide id="10" pos="7242" userDrawn="1">
          <p15:clr>
            <a:srgbClr val="F26B43"/>
          </p15:clr>
        </p15:guide>
        <p15:guide id="11" orient="horz" pos="3168" userDrawn="1">
          <p15:clr>
            <a:srgbClr val="F26B43"/>
          </p15:clr>
        </p15:guide>
        <p15:guide id="12" orient="horz" pos="3888" userDrawn="1">
          <p15:clr>
            <a:srgbClr val="F26B43"/>
          </p15:clr>
        </p15:guide>
        <p15:guide id="13" orient="horz" pos="367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hyperlink" Target="https://www.queensu.ca/academic-calendar/engineering-applied-sciences/complementary-studies/"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queensu.ca/academic-calendar/engineering-applied-sciences/complementary-studies/"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ece.queensu.ca/undergraduate/electrical-engineering/streams.html"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www.ece.queensu.ca/undergraduate/computer-engineering/streams.html"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www.queensu.ca/academic-calendar/search/?search=elec+497"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ece.queensu.ca/undergraduate/electrical-engineering/degree-planning.html"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hyperlink" Target="https://www.ece.queensu.ca/undergraduate/computer-engineering/degree-planning.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queensu.ca/registrar/key-dates"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ventus.queensu.ca/ventus/landing.php" TargetMode="External"/><Relationship Id="rId2" Type="http://schemas.openxmlformats.org/officeDocument/2006/relationships/notesSlide" Target="../notesSlides/notesSlide24.xml"/><Relationship Id="rId1" Type="http://schemas.openxmlformats.org/officeDocument/2006/relationships/slideLayout" Target="../slideLayouts/slideLayout11.xml"/><Relationship Id="rId4" Type="http://schemas.openxmlformats.org/officeDocument/2006/relationships/hyperlink" Target="https://www.queensu.ca/studentwellness/accessibility-services"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queensu.ca/artsci/undergraduate/student-services/academic-consideration" TargetMode="External"/><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hyperlink" Target="mailto:frankb@queensu.ca" TargetMode="External"/><Relationship Id="rId3" Type="http://schemas.openxmlformats.org/officeDocument/2006/relationships/hyperlink" Target="mailto:irina.pavich@queensu.ca" TargetMode="External"/><Relationship Id="rId7" Type="http://schemas.openxmlformats.org/officeDocument/2006/relationships/hyperlink" Target="https://www.ece.queensu.ca/undergraduate/contacts.htm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mailto:ceugradchair@queensu.ca" TargetMode="External"/><Relationship Id="rId5" Type="http://schemas.openxmlformats.org/officeDocument/2006/relationships/hyperlink" Target="mailto:eeugradchair@queensu.ca" TargetMode="External"/><Relationship Id="rId4" Type="http://schemas.openxmlformats.org/officeDocument/2006/relationships/hyperlink" Target="mailto:j.battle@queensu.ca"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wiki.queensu.ca/display/ECES/Substitution+Request" TargetMode="External"/><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engineering.queensu.ca/current-students/forms-online" TargetMode="External"/><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hyperlink" Target="https://careers.queensu.ca/students/build-experience-jobsinternshipsvolunteering/employment-programs/queens-undergraduate" TargetMode="External"/><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queensu.ca/studentwellness/" TargetMode="External"/><Relationship Id="rId2" Type="http://schemas.openxmlformats.org/officeDocument/2006/relationships/notesSlide" Target="../notesSlides/notesSlide32.xml"/><Relationship Id="rId1" Type="http://schemas.openxmlformats.org/officeDocument/2006/relationships/slideLayout" Target="../slideLayouts/slideLayout6.xml"/><Relationship Id="rId5" Type="http://schemas.openxmlformats.org/officeDocument/2006/relationships/hyperlink" Target="https://engineering.queensu.ca/Current-Students/Personal-Counselling.html" TargetMode="External"/><Relationship Id="rId4" Type="http://schemas.openxmlformats.org/officeDocument/2006/relationships/hyperlink" Target="https://engineering.queensu.ca/current-students/engwell/index.htm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engsoc.queensu.ca/get-involved/design-teams/" TargetMode="External"/><Relationship Id="rId2" Type="http://schemas.openxmlformats.org/officeDocument/2006/relationships/notesSlide" Target="../notesSlides/notesSlide33.xml"/><Relationship Id="rId1" Type="http://schemas.openxmlformats.org/officeDocument/2006/relationships/slideLayout" Target="../slideLayouts/slideLayout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8.xml.rels><?xml version="1.0" encoding="UTF-8" standalone="yes"?>
<Relationships xmlns="http://schemas.openxmlformats.org/package/2006/relationships"><Relationship Id="rId3" Type="http://schemas.openxmlformats.org/officeDocument/2006/relationships/hyperlink" Target="https://engineering.queensu.ca/about/policies-and-governance/index.html" TargetMode="External"/><Relationship Id="rId2" Type="http://schemas.openxmlformats.org/officeDocument/2006/relationships/notesSlide" Target="../notesSlides/notesSlide34.xml"/><Relationship Id="rId1" Type="http://schemas.openxmlformats.org/officeDocument/2006/relationships/slideLayout" Target="../slideLayouts/slideLayout6.xml"/><Relationship Id="rId4" Type="http://schemas.openxmlformats.org/officeDocument/2006/relationships/hyperlink" Target="https://www.queensu.ca/academic-calendar/engineering-applied-sciences/"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engineering.queensu.ca/about/policies-and-governance/academic-integrity.html" TargetMode="External"/><Relationship Id="rId2" Type="http://schemas.openxmlformats.org/officeDocument/2006/relationships/hyperlink" Target="http://www.queensu.ca/registrar/resources/policies/university-code-conduct"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engineering.queensu.ca/current-students/index.html" TargetMode="External"/><Relationship Id="rId3" Type="http://schemas.openxmlformats.org/officeDocument/2006/relationships/hyperlink" Target="https://www.queensu.ca/academic-calendar/engineering-applied-sciences/academic-plans/" TargetMode="External"/><Relationship Id="rId7" Type="http://schemas.openxmlformats.org/officeDocument/2006/relationships/hyperlink" Target="https://www.queensu.ca/registrar/resources/solus-help" TargetMode="External"/><Relationship Id="rId12" Type="http://schemas.openxmlformats.org/officeDocument/2006/relationships/hyperlink" Target="https://www.ece.queensu.ca/undergraduate/contacts.htm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s://www.queensu.ca/registrar/key-dates" TargetMode="External"/><Relationship Id="rId11" Type="http://schemas.openxmlformats.org/officeDocument/2006/relationships/hyperlink" Target="https://engineering.queensu.ca/ece/faculty/index.html" TargetMode="External"/><Relationship Id="rId5" Type="http://schemas.openxmlformats.org/officeDocument/2006/relationships/hyperlink" Target="https://www.queensu.ca/registrar/tuition-fees/undergraduate" TargetMode="External"/><Relationship Id="rId10" Type="http://schemas.openxmlformats.org/officeDocument/2006/relationships/hyperlink" Target="https://engineering.queensu.ca/ece/undergraduate/current-students.html" TargetMode="External"/><Relationship Id="rId4" Type="http://schemas.openxmlformats.org/officeDocument/2006/relationships/hyperlink" Target="https://www.queensu.ca/registrar/" TargetMode="External"/><Relationship Id="rId9" Type="http://schemas.openxmlformats.org/officeDocument/2006/relationships/hyperlink" Target="https://engineering.queensu.ca/Current-Students/forms-online.html"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hyperlink" Target="https://www.queensu.ca/academic-calendar/engineering-applied-science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4FD92-B381-0343-90F5-7E7C24033BAD}"/>
              </a:ext>
            </a:extLst>
          </p:cNvPr>
          <p:cNvSpPr>
            <a:spLocks noGrp="1"/>
          </p:cNvSpPr>
          <p:nvPr>
            <p:ph type="ctrTitle"/>
          </p:nvPr>
        </p:nvSpPr>
        <p:spPr/>
        <p:txBody>
          <a:bodyPr/>
          <a:lstStyle/>
          <a:p>
            <a:r>
              <a:rPr lang="en-US" dirty="0"/>
              <a:t>Information Session </a:t>
            </a:r>
          </a:p>
        </p:txBody>
      </p:sp>
      <p:sp>
        <p:nvSpPr>
          <p:cNvPr id="3" name="Subtitle 2">
            <a:extLst>
              <a:ext uri="{FF2B5EF4-FFF2-40B4-BE49-F238E27FC236}">
                <a16:creationId xmlns:a16="http://schemas.microsoft.com/office/drawing/2014/main" id="{5A4FAF5F-8D52-274A-8B4D-B90D0C892371}"/>
              </a:ext>
            </a:extLst>
          </p:cNvPr>
          <p:cNvSpPr>
            <a:spLocks noGrp="1"/>
          </p:cNvSpPr>
          <p:nvPr>
            <p:ph type="subTitle" idx="1"/>
          </p:nvPr>
        </p:nvSpPr>
        <p:spPr/>
        <p:txBody>
          <a:bodyPr/>
          <a:lstStyle/>
          <a:p>
            <a:r>
              <a:rPr lang="en-US" dirty="0"/>
              <a:t>Class of 2026</a:t>
            </a:r>
            <a:br>
              <a:rPr lang="en-US" dirty="0"/>
            </a:br>
            <a:r>
              <a:rPr lang="en-US" dirty="0"/>
              <a:t>2023-2024 Academic Year</a:t>
            </a:r>
          </a:p>
        </p:txBody>
      </p:sp>
      <p:sp>
        <p:nvSpPr>
          <p:cNvPr id="4" name="Text Placeholder 3">
            <a:extLst>
              <a:ext uri="{FF2B5EF4-FFF2-40B4-BE49-F238E27FC236}">
                <a16:creationId xmlns:a16="http://schemas.microsoft.com/office/drawing/2014/main" id="{BE68920F-5895-4747-8AE1-389F822AC191}"/>
              </a:ext>
            </a:extLst>
          </p:cNvPr>
          <p:cNvSpPr>
            <a:spLocks noGrp="1"/>
          </p:cNvSpPr>
          <p:nvPr>
            <p:ph type="body" sz="quarter" idx="10"/>
          </p:nvPr>
        </p:nvSpPr>
        <p:spPr/>
        <p:txBody>
          <a:bodyPr/>
          <a:lstStyle/>
          <a:p>
            <a:r>
              <a:rPr lang="en-US" sz="1300" dirty="0"/>
              <a:t>June, 2023</a:t>
            </a:r>
          </a:p>
        </p:txBody>
      </p:sp>
      <p:pic>
        <p:nvPicPr>
          <p:cNvPr id="5" name="Picture 4" descr="Text&#10;&#10;Description automatically generated">
            <a:extLst>
              <a:ext uri="{FF2B5EF4-FFF2-40B4-BE49-F238E27FC236}">
                <a16:creationId xmlns:a16="http://schemas.microsoft.com/office/drawing/2014/main" id="{7AE29BAD-3853-1A9C-06B4-5492518EB649}"/>
              </a:ext>
            </a:extLst>
          </p:cNvPr>
          <p:cNvPicPr>
            <a:picLocks noChangeAspect="1"/>
          </p:cNvPicPr>
          <p:nvPr/>
        </p:nvPicPr>
        <p:blipFill>
          <a:blip r:embed="rId3"/>
          <a:stretch>
            <a:fillRect/>
          </a:stretch>
        </p:blipFill>
        <p:spPr>
          <a:xfrm>
            <a:off x="175304" y="342356"/>
            <a:ext cx="5438010" cy="1080120"/>
          </a:xfrm>
          <a:prstGeom prst="rect">
            <a:avLst/>
          </a:prstGeom>
        </p:spPr>
      </p:pic>
    </p:spTree>
    <p:extLst>
      <p:ext uri="{BB962C8B-B14F-4D97-AF65-F5344CB8AC3E}">
        <p14:creationId xmlns:p14="http://schemas.microsoft.com/office/powerpoint/2010/main" val="2782339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4A97A-9289-B64F-B5A6-BFA99152625D}"/>
              </a:ext>
            </a:extLst>
          </p:cNvPr>
          <p:cNvSpPr>
            <a:spLocks noGrp="1"/>
          </p:cNvSpPr>
          <p:nvPr>
            <p:ph type="title"/>
          </p:nvPr>
        </p:nvSpPr>
        <p:spPr/>
        <p:txBody>
          <a:bodyPr/>
          <a:lstStyle/>
          <a:p>
            <a:r>
              <a:rPr lang="en-US" dirty="0"/>
              <a:t>Electrical Engineering 2nd Year Core Courses</a:t>
            </a:r>
          </a:p>
        </p:txBody>
      </p:sp>
      <p:graphicFrame>
        <p:nvGraphicFramePr>
          <p:cNvPr id="4" name="Content Placeholder 6">
            <a:extLst>
              <a:ext uri="{FF2B5EF4-FFF2-40B4-BE49-F238E27FC236}">
                <a16:creationId xmlns:a16="http://schemas.microsoft.com/office/drawing/2014/main" id="{009EC22C-835C-144A-B8F5-ED0DDADF0D09}"/>
              </a:ext>
            </a:extLst>
          </p:cNvPr>
          <p:cNvGraphicFramePr>
            <a:graphicFrameLocks/>
          </p:cNvGraphicFramePr>
          <p:nvPr>
            <p:extLst>
              <p:ext uri="{D42A27DB-BD31-4B8C-83A1-F6EECF244321}">
                <p14:modId xmlns:p14="http://schemas.microsoft.com/office/powerpoint/2010/main" val="70046455"/>
              </p:ext>
            </p:extLst>
          </p:nvPr>
        </p:nvGraphicFramePr>
        <p:xfrm>
          <a:off x="685800" y="1592263"/>
          <a:ext cx="9094289" cy="3388797"/>
        </p:xfrm>
        <a:graphic>
          <a:graphicData uri="http://schemas.openxmlformats.org/drawingml/2006/table">
            <a:tbl>
              <a:tblPr firstRow="1" firstCol="1" bandRow="1">
                <a:tableStyleId>{B301B821-A1FF-4177-AEE7-76D212191A09}</a:tableStyleId>
              </a:tblPr>
              <a:tblGrid>
                <a:gridCol w="4222102">
                  <a:extLst>
                    <a:ext uri="{9D8B030D-6E8A-4147-A177-3AD203B41FA5}">
                      <a16:colId xmlns:a16="http://schemas.microsoft.com/office/drawing/2014/main" val="941155809"/>
                    </a:ext>
                  </a:extLst>
                </a:gridCol>
                <a:gridCol w="4872187">
                  <a:extLst>
                    <a:ext uri="{9D8B030D-6E8A-4147-A177-3AD203B41FA5}">
                      <a16:colId xmlns:a16="http://schemas.microsoft.com/office/drawing/2014/main" val="2563720299"/>
                    </a:ext>
                  </a:extLst>
                </a:gridCol>
              </a:tblGrid>
              <a:tr h="312857">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Fall 2023</a:t>
                      </a:r>
                      <a:endParaRPr lang="en-CA" sz="120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Winter 2024</a:t>
                      </a:r>
                      <a:endParaRPr lang="en-CA" sz="120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tcPr>
                </a:tc>
                <a:extLst>
                  <a:ext uri="{0D108BD9-81ED-4DB2-BD59-A6C34878D82A}">
                    <a16:rowId xmlns:a16="http://schemas.microsoft.com/office/drawing/2014/main" val="3010858711"/>
                  </a:ext>
                </a:extLst>
              </a:tr>
              <a:tr h="439420">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ELEC 290 </a:t>
                      </a:r>
                      <a:r>
                        <a:rPr lang="en-US" sz="12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ECE Design and Practice</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CA" sz="1200" b="0" kern="1200" dirty="0">
                          <a:solidFill>
                            <a:srgbClr val="B90E31"/>
                          </a:solidFill>
                          <a:effectLst/>
                          <a:latin typeface="Open Sans" panose="020B0606030504020204" pitchFamily="34" charset="0"/>
                          <a:ea typeface="Open Sans" panose="020B0606030504020204" pitchFamily="34" charset="0"/>
                          <a:cs typeface="Open Sans" panose="020B0606030504020204" pitchFamily="34" charset="0"/>
                        </a:rPr>
                        <a:t>ELEC 224 Cont.-Time Signals and Systems*</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62661979"/>
                  </a:ext>
                </a:extLst>
              </a:tr>
              <a:tr h="439420">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2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ELEC 221 Electric Circuits</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CA" sz="12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ELEC 252 Electronics I</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328827410"/>
                  </a:ext>
                </a:extLst>
              </a:tr>
              <a:tr h="439420">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ELEC 271 Digital Systems</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CA" sz="12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ELEC 274 Computer Architecture</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4130644667"/>
                  </a:ext>
                </a:extLst>
              </a:tr>
              <a:tr h="439420">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ELEC 278 Fundamentals of Info Structures</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2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ELEC 280 Fundamentals of Electromagnetics</a:t>
                      </a:r>
                      <a:endParaRPr lang="en-CA" sz="12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569979991"/>
                  </a:ext>
                </a:extLst>
              </a:tr>
              <a:tr h="439420">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MTHE 235 Differential Equations for Eng. Science</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2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ELEC 292 </a:t>
                      </a:r>
                      <a:r>
                        <a:rPr lang="en-US" sz="1200" dirty="0">
                          <a:latin typeface="Open Sans"/>
                          <a:ea typeface="Open Sans"/>
                          <a:cs typeface="Open Sans"/>
                        </a:rPr>
                        <a:t>Introduction to Data Science</a:t>
                      </a:r>
                      <a:endParaRPr lang="en-CA" sz="12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203540054"/>
                  </a:ext>
                </a:extLst>
              </a:tr>
              <a:tr h="439420">
                <a:tc>
                  <a:txBody>
                    <a:bodyPr/>
                    <a:lstStyle/>
                    <a:p>
                      <a:pPr>
                        <a:lnSpc>
                          <a:spcPts val="1800"/>
                        </a:lnSpc>
                      </a:pPr>
                      <a:endParaRPr lang="en-US" sz="1200" b="0" dirty="0">
                        <a:solidFill>
                          <a:srgbClr val="002060"/>
                        </a:solidFill>
                        <a:effectLst/>
                        <a:latin typeface="Open Sans" panose="020B0606030504020204" pitchFamily="34" charset="0"/>
                        <a:ea typeface="Open Sans" panose="020B0606030504020204" pitchFamily="34" charset="0"/>
                        <a:cs typeface="Open Sans" panose="020B0606030504020204" pitchFamily="34" charset="0"/>
                      </a:endParaRPr>
                    </a:p>
                    <a:p>
                      <a:pPr>
                        <a:lnSpc>
                          <a:spcPts val="1800"/>
                        </a:lnSpc>
                      </a:pPr>
                      <a:r>
                        <a:rPr lang="en-US" sz="1200" b="0" dirty="0">
                          <a:solidFill>
                            <a:srgbClr val="002060"/>
                          </a:solidFill>
                          <a:effectLst/>
                          <a:latin typeface="Open Sans" panose="020B0606030504020204" pitchFamily="34" charset="0"/>
                          <a:ea typeface="Open Sans" panose="020B0606030504020204" pitchFamily="34" charset="0"/>
                          <a:cs typeface="Open Sans" panose="020B0606030504020204" pitchFamily="34" charset="0"/>
                        </a:rPr>
                        <a:t>COMM 201 Intro. to Business for Entrepreneurs*</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CA" sz="1200" b="0" kern="1200" dirty="0">
                          <a:solidFill>
                            <a:srgbClr val="B90E31"/>
                          </a:solidFill>
                          <a:effectLst/>
                          <a:latin typeface="Open Sans" panose="020B0606030504020204" pitchFamily="34" charset="0"/>
                          <a:ea typeface="Open Sans" panose="020B0606030504020204" pitchFamily="34" charset="0"/>
                          <a:cs typeface="Open Sans" panose="020B0606030504020204" pitchFamily="34" charset="0"/>
                        </a:rPr>
                        <a:t>MTHE 228 Complex Analysis*</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750944801"/>
                  </a:ext>
                </a:extLst>
              </a:tr>
              <a:tr h="439420">
                <a:tc>
                  <a:txBody>
                    <a:bodyPr/>
                    <a:lstStyle/>
                    <a:p>
                      <a:pPr algn="l">
                        <a:lnSpc>
                          <a:spcPts val="1800"/>
                        </a:lnSpc>
                      </a:pPr>
                      <a:r>
                        <a:rPr lang="en-US" sz="1200" b="0" i="1" dirty="0">
                          <a:solidFill>
                            <a:srgbClr val="002060"/>
                          </a:solidFill>
                          <a:effectLst/>
                          <a:latin typeface="Open Sans" panose="020B0606030504020204" pitchFamily="34" charset="0"/>
                          <a:ea typeface="Open Sans" panose="020B0606030504020204" pitchFamily="34" charset="0"/>
                          <a:cs typeface="Open Sans" panose="020B0606030504020204" pitchFamily="34" charset="0"/>
                        </a:rPr>
                        <a:t>*Innovation Stream Only</a:t>
                      </a:r>
                    </a:p>
                  </a:txBody>
                  <a:tcPr marL="137160" marR="137160" marT="0" marB="0" anchor="b">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200" b="0" i="1" kern="1200" dirty="0">
                          <a:solidFill>
                            <a:srgbClr val="B90E31"/>
                          </a:solidFill>
                          <a:effectLst/>
                          <a:latin typeface="Open Sans" panose="020B0606030504020204" pitchFamily="34" charset="0"/>
                          <a:ea typeface="Open Sans" panose="020B0606030504020204" pitchFamily="34" charset="0"/>
                          <a:cs typeface="Open Sans" panose="020B0606030504020204" pitchFamily="34" charset="0"/>
                        </a:rPr>
                        <a:t>*Courses specific to the Electrical Engineering Academic Plan</a:t>
                      </a:r>
                      <a:endParaRPr lang="en-CA" sz="1200" b="0" i="1" kern="1200" dirty="0">
                        <a:solidFill>
                          <a:srgbClr val="B90E31"/>
                        </a:solidFill>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b">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3633896557"/>
                  </a:ext>
                </a:extLst>
              </a:tr>
            </a:tbl>
          </a:graphicData>
        </a:graphic>
      </p:graphicFrame>
    </p:spTree>
    <p:extLst>
      <p:ext uri="{BB962C8B-B14F-4D97-AF65-F5344CB8AC3E}">
        <p14:creationId xmlns:p14="http://schemas.microsoft.com/office/powerpoint/2010/main" val="2826676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4A97A-9289-B64F-B5A6-BFA99152625D}"/>
              </a:ext>
            </a:extLst>
          </p:cNvPr>
          <p:cNvSpPr>
            <a:spLocks noGrp="1"/>
          </p:cNvSpPr>
          <p:nvPr>
            <p:ph type="title"/>
          </p:nvPr>
        </p:nvSpPr>
        <p:spPr/>
        <p:txBody>
          <a:bodyPr/>
          <a:lstStyle/>
          <a:p>
            <a:r>
              <a:rPr lang="en-US" dirty="0">
                <a:solidFill>
                  <a:srgbClr val="002060"/>
                </a:solidFill>
              </a:rPr>
              <a:t>Computer Engineering 2nd Year Core Courses</a:t>
            </a:r>
          </a:p>
        </p:txBody>
      </p:sp>
      <p:graphicFrame>
        <p:nvGraphicFramePr>
          <p:cNvPr id="4" name="Content Placeholder 6">
            <a:extLst>
              <a:ext uri="{FF2B5EF4-FFF2-40B4-BE49-F238E27FC236}">
                <a16:creationId xmlns:a16="http://schemas.microsoft.com/office/drawing/2014/main" id="{009EC22C-835C-144A-B8F5-ED0DDADF0D09}"/>
              </a:ext>
            </a:extLst>
          </p:cNvPr>
          <p:cNvGraphicFramePr>
            <a:graphicFrameLocks/>
          </p:cNvGraphicFramePr>
          <p:nvPr>
            <p:extLst>
              <p:ext uri="{D42A27DB-BD31-4B8C-83A1-F6EECF244321}">
                <p14:modId xmlns:p14="http://schemas.microsoft.com/office/powerpoint/2010/main" val="400150155"/>
              </p:ext>
            </p:extLst>
          </p:nvPr>
        </p:nvGraphicFramePr>
        <p:xfrm>
          <a:off x="681135" y="1592263"/>
          <a:ext cx="9098954" cy="3388797"/>
        </p:xfrm>
        <a:graphic>
          <a:graphicData uri="http://schemas.openxmlformats.org/drawingml/2006/table">
            <a:tbl>
              <a:tblPr firstRow="1" firstCol="1" bandRow="1">
                <a:tableStyleId>{B301B821-A1FF-4177-AEE7-76D212191A09}</a:tableStyleId>
              </a:tblPr>
              <a:tblGrid>
                <a:gridCol w="4226767">
                  <a:extLst>
                    <a:ext uri="{9D8B030D-6E8A-4147-A177-3AD203B41FA5}">
                      <a16:colId xmlns:a16="http://schemas.microsoft.com/office/drawing/2014/main" val="941155809"/>
                    </a:ext>
                  </a:extLst>
                </a:gridCol>
                <a:gridCol w="4872187">
                  <a:extLst>
                    <a:ext uri="{9D8B030D-6E8A-4147-A177-3AD203B41FA5}">
                      <a16:colId xmlns:a16="http://schemas.microsoft.com/office/drawing/2014/main" val="2563720299"/>
                    </a:ext>
                  </a:extLst>
                </a:gridCol>
              </a:tblGrid>
              <a:tr h="312857">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Fall 2023</a:t>
                      </a:r>
                      <a:endParaRPr lang="en-CA" sz="120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tcPr>
                </a:tc>
                <a:tc>
                  <a:txBody>
                    <a:bodyPr/>
                    <a:lstStyle/>
                    <a:p>
                      <a:pPr>
                        <a:lnSpc>
                          <a:spcPts val="1800"/>
                        </a:lnSpc>
                      </a:pPr>
                      <a:r>
                        <a:rPr lang="en-US" sz="1200" dirty="0">
                          <a:effectLst/>
                          <a:latin typeface="Open Sans" panose="020B0606030504020204" pitchFamily="34" charset="0"/>
                          <a:ea typeface="Open Sans" panose="020B0606030504020204" pitchFamily="34" charset="0"/>
                          <a:cs typeface="Open Sans" panose="020B0606030504020204" pitchFamily="34" charset="0"/>
                        </a:rPr>
                        <a:t>Winter 2024</a:t>
                      </a:r>
                      <a:endParaRPr lang="en-CA" sz="120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tcPr>
                </a:tc>
                <a:extLst>
                  <a:ext uri="{0D108BD9-81ED-4DB2-BD59-A6C34878D82A}">
                    <a16:rowId xmlns:a16="http://schemas.microsoft.com/office/drawing/2014/main" val="3010858711"/>
                  </a:ext>
                </a:extLst>
              </a:tr>
              <a:tr h="439420">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ELEC 290 </a:t>
                      </a:r>
                      <a:r>
                        <a:rPr lang="en-US" sz="12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ECE Design and Practice</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CA" sz="12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ELEC 252 Electronics I</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962661979"/>
                  </a:ext>
                </a:extLst>
              </a:tr>
              <a:tr h="439420">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2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ELEC 221 Electric Circuits</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200" b="0" kern="1200" dirty="0">
                          <a:solidFill>
                            <a:srgbClr val="B90E31"/>
                          </a:solidFill>
                          <a:effectLst/>
                          <a:latin typeface="Open Sans" panose="020B0606030504020204" pitchFamily="34" charset="0"/>
                          <a:ea typeface="Open Sans" panose="020B0606030504020204" pitchFamily="34" charset="0"/>
                          <a:cs typeface="Open Sans" panose="020B0606030504020204" pitchFamily="34" charset="0"/>
                        </a:rPr>
                        <a:t>ELEC 270 Discrete Mathematics with CE App*</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328827410"/>
                  </a:ext>
                </a:extLst>
              </a:tr>
              <a:tr h="439420">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ELEC 271 Digital Systems</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CA" sz="12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ELEC 274 Computer Architecture</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4130644667"/>
                  </a:ext>
                </a:extLst>
              </a:tr>
              <a:tr h="439420">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ELEC 278 Fundamentals of Info Structures</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200" b="0" kern="1200" dirty="0">
                          <a:solidFill>
                            <a:srgbClr val="B90E31"/>
                          </a:solidFill>
                          <a:effectLst/>
                          <a:latin typeface="Open Sans" panose="020B0606030504020204" pitchFamily="34" charset="0"/>
                          <a:ea typeface="Open Sans" panose="020B0606030504020204" pitchFamily="34" charset="0"/>
                          <a:cs typeface="Open Sans" panose="020B0606030504020204" pitchFamily="34" charset="0"/>
                        </a:rPr>
                        <a:t>ELEC 279 Intro. to Project-Oriented Programming*</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569979991"/>
                  </a:ext>
                </a:extLst>
              </a:tr>
              <a:tr h="439420">
                <a:tc>
                  <a:txBody>
                    <a:bodyPr/>
                    <a:lstStyle/>
                    <a:p>
                      <a:pPr>
                        <a:lnSpc>
                          <a:spcPts val="1800"/>
                        </a:lnSpc>
                      </a:pPr>
                      <a:r>
                        <a:rPr lang="en-US" sz="1200" b="0" dirty="0">
                          <a:effectLst/>
                          <a:latin typeface="Open Sans" panose="020B0606030504020204" pitchFamily="34" charset="0"/>
                          <a:ea typeface="Open Sans" panose="020B0606030504020204" pitchFamily="34" charset="0"/>
                          <a:cs typeface="Open Sans" panose="020B0606030504020204" pitchFamily="34" charset="0"/>
                        </a:rPr>
                        <a:t>MTHE 235 Differential Equations for Eng. Science</a:t>
                      </a:r>
                      <a:endParaRPr lang="en-CA" sz="1200" b="0" dirty="0">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2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ELEC 280 Fundamentals of Electromagnetics</a:t>
                      </a:r>
                      <a:endParaRPr lang="en-CA" sz="12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203540054"/>
                  </a:ext>
                </a:extLst>
              </a:tr>
              <a:tr h="439420">
                <a:tc>
                  <a:txBody>
                    <a:bodyPr/>
                    <a:lstStyle/>
                    <a:p>
                      <a:pPr>
                        <a:lnSpc>
                          <a:spcPts val="1800"/>
                        </a:lnSpc>
                      </a:pPr>
                      <a:r>
                        <a:rPr lang="en-US" sz="1200" b="0" dirty="0">
                          <a:solidFill>
                            <a:srgbClr val="002060"/>
                          </a:solidFill>
                          <a:effectLst/>
                          <a:latin typeface="Open Sans" panose="020B0606030504020204" pitchFamily="34" charset="0"/>
                          <a:ea typeface="Open Sans" panose="020B0606030504020204" pitchFamily="34" charset="0"/>
                          <a:cs typeface="Open Sans" panose="020B0606030504020204" pitchFamily="34" charset="0"/>
                        </a:rPr>
                        <a:t>COMM 201 Intro. to Business for Entrepreneurs*</a:t>
                      </a: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2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rPr>
                        <a:t>ELEC 292 </a:t>
                      </a:r>
                      <a:r>
                        <a:rPr lang="en-US" sz="1200" dirty="0">
                          <a:latin typeface="Open Sans"/>
                          <a:ea typeface="Open Sans"/>
                          <a:cs typeface="Open Sans"/>
                        </a:rPr>
                        <a:t>Introduction to Data Science</a:t>
                      </a:r>
                      <a:endParaRPr lang="en-CA" sz="1200" b="0" kern="1200" dirty="0">
                        <a:solidFill>
                          <a:schemeClr val="dk1"/>
                        </a:solidFill>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ctr">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1750944801"/>
                  </a:ext>
                </a:extLst>
              </a:tr>
              <a:tr h="439420">
                <a:tc>
                  <a:txBody>
                    <a:bodyPr/>
                    <a:lstStyle/>
                    <a:p>
                      <a:pPr algn="l">
                        <a:lnSpc>
                          <a:spcPts val="1800"/>
                        </a:lnSpc>
                      </a:pPr>
                      <a:r>
                        <a:rPr lang="en-US" sz="1200" b="0" i="1" dirty="0">
                          <a:solidFill>
                            <a:srgbClr val="002060"/>
                          </a:solidFill>
                          <a:effectLst/>
                          <a:latin typeface="Open Sans" panose="020B0606030504020204" pitchFamily="34" charset="0"/>
                          <a:ea typeface="Open Sans" panose="020B0606030504020204" pitchFamily="34" charset="0"/>
                          <a:cs typeface="Open Sans" panose="020B0606030504020204" pitchFamily="34" charset="0"/>
                        </a:rPr>
                        <a:t>*Innovation Stream Only</a:t>
                      </a:r>
                    </a:p>
                  </a:txBody>
                  <a:tcPr marL="137160" marR="137160" marT="0" marB="0" anchor="b">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lang="en-US" sz="1200" b="0" i="1" kern="1200" dirty="0">
                          <a:solidFill>
                            <a:srgbClr val="B90E31"/>
                          </a:solidFill>
                          <a:effectLst/>
                          <a:latin typeface="Open Sans" panose="020B0606030504020204" pitchFamily="34" charset="0"/>
                          <a:ea typeface="Open Sans" panose="020B0606030504020204" pitchFamily="34" charset="0"/>
                          <a:cs typeface="Open Sans" panose="020B0606030504020204" pitchFamily="34" charset="0"/>
                        </a:rPr>
                        <a:t>*Courses specific to the Computer Engineering Academic Plan</a:t>
                      </a:r>
                      <a:endParaRPr lang="en-CA" sz="1200" b="0" i="1" kern="1200" dirty="0">
                        <a:solidFill>
                          <a:srgbClr val="B90E31"/>
                        </a:solidFill>
                        <a:effectLst/>
                        <a:latin typeface="Open Sans" panose="020B0606030504020204" pitchFamily="34" charset="0"/>
                        <a:ea typeface="Open Sans" panose="020B0606030504020204" pitchFamily="34" charset="0"/>
                        <a:cs typeface="Open Sans" panose="020B0606030504020204" pitchFamily="34" charset="0"/>
                      </a:endParaRPr>
                    </a:p>
                  </a:txBody>
                  <a:tcPr marL="137160" marR="137160" marT="0" marB="0" anchor="b">
                    <a:lnL w="9525" cap="flat" cmpd="sng" algn="ctr">
                      <a:solidFill>
                        <a:srgbClr val="A7A9AC"/>
                      </a:solidFill>
                      <a:prstDash val="solid"/>
                      <a:round/>
                      <a:headEnd type="none" w="med" len="med"/>
                      <a:tailEnd type="none" w="med" len="med"/>
                    </a:lnL>
                    <a:lnR w="9525" cap="flat" cmpd="sng" algn="ctr">
                      <a:solidFill>
                        <a:srgbClr val="A7A9AC"/>
                      </a:solidFill>
                      <a:prstDash val="solid"/>
                      <a:round/>
                      <a:headEnd type="none" w="med" len="med"/>
                      <a:tailEnd type="none" w="med" len="med"/>
                    </a:lnR>
                    <a:lnT w="9525" cap="flat" cmpd="sng" algn="ctr">
                      <a:solidFill>
                        <a:srgbClr val="A7A9AC"/>
                      </a:solidFill>
                      <a:prstDash val="solid"/>
                      <a:round/>
                      <a:headEnd type="none" w="med" len="med"/>
                      <a:tailEnd type="none" w="med" len="med"/>
                    </a:lnT>
                    <a:lnB w="9525" cap="flat" cmpd="sng" algn="ctr">
                      <a:solidFill>
                        <a:srgbClr val="A7A9AC"/>
                      </a:solidFill>
                      <a:prstDash val="solid"/>
                      <a:round/>
                      <a:headEnd type="none" w="med" len="med"/>
                      <a:tailEnd type="none" w="med" len="med"/>
                    </a:lnB>
                    <a:solidFill>
                      <a:schemeClr val="bg2"/>
                    </a:solidFill>
                  </a:tcPr>
                </a:tc>
                <a:extLst>
                  <a:ext uri="{0D108BD9-81ED-4DB2-BD59-A6C34878D82A}">
                    <a16:rowId xmlns:a16="http://schemas.microsoft.com/office/drawing/2014/main" val="3633896557"/>
                  </a:ext>
                </a:extLst>
              </a:tr>
            </a:tbl>
          </a:graphicData>
        </a:graphic>
      </p:graphicFrame>
    </p:spTree>
    <p:extLst>
      <p:ext uri="{BB962C8B-B14F-4D97-AF65-F5344CB8AC3E}">
        <p14:creationId xmlns:p14="http://schemas.microsoft.com/office/powerpoint/2010/main" val="673812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A2DA-EEEC-634D-B90D-697B7522783A}"/>
              </a:ext>
            </a:extLst>
          </p:cNvPr>
          <p:cNvSpPr>
            <a:spLocks noGrp="1"/>
          </p:cNvSpPr>
          <p:nvPr>
            <p:ph type="title"/>
          </p:nvPr>
        </p:nvSpPr>
        <p:spPr/>
        <p:txBody>
          <a:bodyPr/>
          <a:lstStyle/>
          <a:p>
            <a:r>
              <a:rPr lang="en-US" dirty="0"/>
              <a:t>Complementary Studies</a:t>
            </a:r>
          </a:p>
        </p:txBody>
      </p:sp>
      <p:sp>
        <p:nvSpPr>
          <p:cNvPr id="3" name="Content Placeholder 2">
            <a:extLst>
              <a:ext uri="{FF2B5EF4-FFF2-40B4-BE49-F238E27FC236}">
                <a16:creationId xmlns:a16="http://schemas.microsoft.com/office/drawing/2014/main" id="{427C4201-B1D6-8749-A5EF-1A65A0EF2CEA}"/>
              </a:ext>
            </a:extLst>
          </p:cNvPr>
          <p:cNvSpPr>
            <a:spLocks noGrp="1"/>
          </p:cNvSpPr>
          <p:nvPr>
            <p:ph sz="half" idx="1"/>
          </p:nvPr>
        </p:nvSpPr>
        <p:spPr/>
        <p:txBody>
          <a:bodyPr/>
          <a:lstStyle/>
          <a:p>
            <a:pPr marL="0" indent="0">
              <a:buNone/>
            </a:pPr>
            <a:r>
              <a:rPr lang="en-CA" b="1" dirty="0">
                <a:solidFill>
                  <a:srgbClr val="B90E31"/>
                </a:solidFill>
              </a:rPr>
              <a:t>EE and CE (Regular Stream):</a:t>
            </a:r>
          </a:p>
          <a:p>
            <a:pPr>
              <a:lnSpc>
                <a:spcPct val="130000"/>
              </a:lnSpc>
              <a:buClr>
                <a:srgbClr val="FF0000"/>
              </a:buClr>
              <a:buFont typeface="Arial"/>
              <a:buChar char="•"/>
            </a:pPr>
            <a:r>
              <a:rPr lang="en-US" u="sng" dirty="0"/>
              <a:t>Must</a:t>
            </a:r>
            <a:r>
              <a:rPr lang="en-US" dirty="0"/>
              <a:t> c</a:t>
            </a:r>
            <a:r>
              <a:rPr lang="en-US" sz="1600" b="0" dirty="0"/>
              <a:t>omplete 9 credits (typically 3 courses) of complementary studies courses throughout your program</a:t>
            </a:r>
          </a:p>
          <a:p>
            <a:pPr marL="0" indent="0">
              <a:lnSpc>
                <a:spcPct val="130000"/>
              </a:lnSpc>
              <a:buClr>
                <a:srgbClr val="FF0000"/>
              </a:buClr>
              <a:buNone/>
            </a:pPr>
            <a:r>
              <a:rPr lang="en-US" sz="1600" b="0" dirty="0"/>
              <a:t>	*At least one out of three courses must be from Complementary Studies List A.</a:t>
            </a:r>
          </a:p>
          <a:p>
            <a:pPr marL="0" indent="0">
              <a:lnSpc>
                <a:spcPct val="130000"/>
              </a:lnSpc>
              <a:buClr>
                <a:srgbClr val="FF0000"/>
              </a:buClr>
              <a:buNone/>
            </a:pPr>
            <a:endParaRPr lang="en-US" sz="400" b="0" dirty="0"/>
          </a:p>
          <a:p>
            <a:pPr>
              <a:lnSpc>
                <a:spcPct val="130000"/>
              </a:lnSpc>
              <a:buClr>
                <a:srgbClr val="FF0000"/>
              </a:buClr>
              <a:buFont typeface="Arial"/>
              <a:buChar char="•"/>
            </a:pPr>
            <a:r>
              <a:rPr lang="en-US" sz="1600" b="0" dirty="0"/>
              <a:t>Typically take 1 CS course in each of 2nd, 3rd, 4th year, but whenever it can fit into schedule is fine (e.g., PSYC 100 is 6 credits and goes fall and winter).</a:t>
            </a:r>
          </a:p>
          <a:p>
            <a:pPr marL="0" indent="0">
              <a:lnSpc>
                <a:spcPct val="130000"/>
              </a:lnSpc>
              <a:buClr>
                <a:srgbClr val="FF0000"/>
              </a:buClr>
              <a:buNone/>
            </a:pPr>
            <a:endParaRPr lang="en-US" sz="1600" b="0" dirty="0"/>
          </a:p>
          <a:p>
            <a:pPr marL="0" indent="0">
              <a:buNone/>
            </a:pPr>
            <a:r>
              <a:rPr lang="en-CA" b="1" dirty="0">
                <a:solidFill>
                  <a:srgbClr val="B90E31"/>
                </a:solidFill>
              </a:rPr>
              <a:t>List of Complementary Studies Courses can be found in the Academic Calendar:</a:t>
            </a:r>
          </a:p>
          <a:p>
            <a:pPr marL="0" indent="0">
              <a:buNone/>
            </a:pPr>
            <a:r>
              <a:rPr lang="en-US" dirty="0">
                <a:hlinkClick r:id="rId3"/>
              </a:rPr>
              <a:t>https://www.queensu.ca/academic-calendar/engineering-applied-sciences/complementary-studies/</a:t>
            </a:r>
            <a:endParaRPr lang="en-US" dirty="0"/>
          </a:p>
          <a:p>
            <a:pPr marL="0" indent="0">
              <a:buNone/>
            </a:pPr>
            <a:endParaRPr lang="en-US" sz="1600" b="0" dirty="0"/>
          </a:p>
        </p:txBody>
      </p:sp>
    </p:spTree>
    <p:extLst>
      <p:ext uri="{BB962C8B-B14F-4D97-AF65-F5344CB8AC3E}">
        <p14:creationId xmlns:p14="http://schemas.microsoft.com/office/powerpoint/2010/main" val="2894000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A2DA-EEEC-634D-B90D-697B7522783A}"/>
              </a:ext>
            </a:extLst>
          </p:cNvPr>
          <p:cNvSpPr>
            <a:spLocks noGrp="1"/>
          </p:cNvSpPr>
          <p:nvPr>
            <p:ph type="title"/>
          </p:nvPr>
        </p:nvSpPr>
        <p:spPr/>
        <p:txBody>
          <a:bodyPr/>
          <a:lstStyle/>
          <a:p>
            <a:r>
              <a:rPr lang="en-US" dirty="0"/>
              <a:t>Complementary Studies</a:t>
            </a:r>
          </a:p>
        </p:txBody>
      </p:sp>
      <p:sp>
        <p:nvSpPr>
          <p:cNvPr id="3" name="Content Placeholder 2">
            <a:extLst>
              <a:ext uri="{FF2B5EF4-FFF2-40B4-BE49-F238E27FC236}">
                <a16:creationId xmlns:a16="http://schemas.microsoft.com/office/drawing/2014/main" id="{427C4201-B1D6-8749-A5EF-1A65A0EF2CEA}"/>
              </a:ext>
            </a:extLst>
          </p:cNvPr>
          <p:cNvSpPr>
            <a:spLocks noGrp="1"/>
          </p:cNvSpPr>
          <p:nvPr>
            <p:ph sz="half" idx="1"/>
          </p:nvPr>
        </p:nvSpPr>
        <p:spPr/>
        <p:txBody>
          <a:bodyPr/>
          <a:lstStyle/>
          <a:p>
            <a:pPr marL="0" indent="0">
              <a:buNone/>
            </a:pPr>
            <a:r>
              <a:rPr lang="en-CA" b="1" dirty="0">
                <a:solidFill>
                  <a:srgbClr val="B90E31"/>
                </a:solidFill>
              </a:rPr>
              <a:t>EEi and CEi (Innovation Stream):</a:t>
            </a:r>
          </a:p>
          <a:p>
            <a:pPr>
              <a:lnSpc>
                <a:spcPct val="130000"/>
              </a:lnSpc>
              <a:buClr>
                <a:srgbClr val="FF0000"/>
              </a:buClr>
            </a:pPr>
            <a:r>
              <a:rPr lang="en-US" sz="1600" b="0" dirty="0"/>
              <a:t>Required Innovation Stream Courses: COMM 201, COMM 301, COMM 302, and COMM 405</a:t>
            </a:r>
          </a:p>
          <a:p>
            <a:pPr>
              <a:lnSpc>
                <a:spcPct val="130000"/>
              </a:lnSpc>
              <a:buClr>
                <a:srgbClr val="FF0000"/>
              </a:buClr>
            </a:pPr>
            <a:r>
              <a:rPr lang="en-US" sz="1600" b="0" dirty="0"/>
              <a:t>In addition to above, </a:t>
            </a:r>
            <a:r>
              <a:rPr lang="en-US" sz="1600" b="0" u="sng" dirty="0"/>
              <a:t>Must</a:t>
            </a:r>
            <a:r>
              <a:rPr lang="en-US" sz="1600" b="0" dirty="0"/>
              <a:t> c</a:t>
            </a:r>
            <a:r>
              <a:rPr lang="en-US" dirty="0"/>
              <a:t>omplete one course (3 credits</a:t>
            </a:r>
            <a:r>
              <a:rPr lang="en-US" sz="1600" b="0" dirty="0"/>
              <a:t>) </a:t>
            </a:r>
            <a:r>
              <a:rPr lang="en-US" dirty="0"/>
              <a:t>from complementary studies List </a:t>
            </a:r>
            <a:r>
              <a:rPr lang="en-US" sz="1600" b="1" dirty="0"/>
              <a:t>A</a:t>
            </a:r>
            <a:r>
              <a:rPr lang="en-US" sz="1600" b="0" dirty="0"/>
              <a:t> during your program</a:t>
            </a:r>
          </a:p>
          <a:p>
            <a:pPr marL="0" indent="0">
              <a:lnSpc>
                <a:spcPct val="130000"/>
              </a:lnSpc>
              <a:buClr>
                <a:srgbClr val="FF0000"/>
              </a:buClr>
              <a:buNone/>
            </a:pPr>
            <a:endParaRPr lang="en-US" sz="1600" b="0" dirty="0"/>
          </a:p>
          <a:p>
            <a:pPr marL="0" indent="0">
              <a:buNone/>
            </a:pPr>
            <a:r>
              <a:rPr lang="en-CA" b="1" dirty="0">
                <a:solidFill>
                  <a:srgbClr val="B90E31"/>
                </a:solidFill>
              </a:rPr>
              <a:t>List of Complementary Studies Courses can be found in the Academic Calendar:</a:t>
            </a:r>
          </a:p>
          <a:p>
            <a:pPr marL="0" indent="0">
              <a:buNone/>
            </a:pPr>
            <a:r>
              <a:rPr lang="en-US" dirty="0">
                <a:hlinkClick r:id="rId3"/>
              </a:rPr>
              <a:t>https://www.queensu.ca/academic-calendar/engineering-applied-sciences/complementary-studies/</a:t>
            </a:r>
            <a:endParaRPr lang="en-US" dirty="0"/>
          </a:p>
          <a:p>
            <a:pPr marL="0" indent="0">
              <a:buNone/>
            </a:pPr>
            <a:endParaRPr lang="en-US" sz="1600" b="0" dirty="0"/>
          </a:p>
        </p:txBody>
      </p:sp>
    </p:spTree>
    <p:extLst>
      <p:ext uri="{BB962C8B-B14F-4D97-AF65-F5344CB8AC3E}">
        <p14:creationId xmlns:p14="http://schemas.microsoft.com/office/powerpoint/2010/main" val="3598393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5BBEB-09A9-0248-A2F8-76EBECF355E0}"/>
              </a:ext>
            </a:extLst>
          </p:cNvPr>
          <p:cNvSpPr>
            <a:spLocks noGrp="1"/>
          </p:cNvSpPr>
          <p:nvPr>
            <p:ph type="title"/>
          </p:nvPr>
        </p:nvSpPr>
        <p:spPr/>
        <p:txBody>
          <a:bodyPr/>
          <a:lstStyle/>
          <a:p>
            <a:r>
              <a:rPr lang="en-US" dirty="0"/>
              <a:t>Streams of Specialization</a:t>
            </a:r>
          </a:p>
        </p:txBody>
      </p:sp>
      <p:sp>
        <p:nvSpPr>
          <p:cNvPr id="3" name="Content Placeholder 2">
            <a:extLst>
              <a:ext uri="{FF2B5EF4-FFF2-40B4-BE49-F238E27FC236}">
                <a16:creationId xmlns:a16="http://schemas.microsoft.com/office/drawing/2014/main" id="{EAC86388-A53C-9D49-9351-0A918DCDC1B7}"/>
              </a:ext>
            </a:extLst>
          </p:cNvPr>
          <p:cNvSpPr>
            <a:spLocks noGrp="1"/>
          </p:cNvSpPr>
          <p:nvPr>
            <p:ph sz="half" idx="1"/>
          </p:nvPr>
        </p:nvSpPr>
        <p:spPr/>
        <p:txBody>
          <a:bodyPr/>
          <a:lstStyle/>
          <a:p>
            <a:pPr marL="0" indent="0">
              <a:buNone/>
            </a:pPr>
            <a:r>
              <a:rPr lang="en-US" dirty="0"/>
              <a:t>In 3</a:t>
            </a:r>
            <a:r>
              <a:rPr lang="en-US" baseline="30000" dirty="0"/>
              <a:t>rd</a:t>
            </a:r>
            <a:r>
              <a:rPr lang="en-US" dirty="0"/>
              <a:t> and 4</a:t>
            </a:r>
            <a:r>
              <a:rPr lang="en-US" baseline="30000" dirty="0"/>
              <a:t>th</a:t>
            </a:r>
            <a:r>
              <a:rPr lang="en-US" dirty="0"/>
              <a:t> year of your program, you will be choosing </a:t>
            </a:r>
            <a:r>
              <a:rPr lang="en-US" b="1" dirty="0">
                <a:solidFill>
                  <a:schemeClr val="accent2">
                    <a:lumMod val="75000"/>
                  </a:schemeClr>
                </a:solidFill>
              </a:rPr>
              <a:t>Technical Elective Courses</a:t>
            </a:r>
            <a:r>
              <a:rPr lang="en-US" dirty="0"/>
              <a:t>. These are technical engineering courses for your program that you get to chose from a list of engineering electives. </a:t>
            </a:r>
            <a:endParaRPr lang="en-CA" dirty="0"/>
          </a:p>
        </p:txBody>
      </p:sp>
      <p:sp>
        <p:nvSpPr>
          <p:cNvPr id="4" name="Content Placeholder 3">
            <a:extLst>
              <a:ext uri="{FF2B5EF4-FFF2-40B4-BE49-F238E27FC236}">
                <a16:creationId xmlns:a16="http://schemas.microsoft.com/office/drawing/2014/main" id="{E4E7747D-C406-BE43-8B64-A7183A9CBE92}"/>
              </a:ext>
            </a:extLst>
          </p:cNvPr>
          <p:cNvSpPr>
            <a:spLocks noGrp="1"/>
          </p:cNvSpPr>
          <p:nvPr>
            <p:ph sz="half" idx="13"/>
          </p:nvPr>
        </p:nvSpPr>
        <p:spPr/>
        <p:txBody>
          <a:bodyPr/>
          <a:lstStyle/>
          <a:p>
            <a:pPr marL="0" indent="0">
              <a:buNone/>
            </a:pPr>
            <a:r>
              <a:rPr lang="en-CA" dirty="0"/>
              <a:t>EE, EEi, CE, and CEi programs offer </a:t>
            </a:r>
            <a:r>
              <a:rPr lang="en-CA" b="1" dirty="0">
                <a:solidFill>
                  <a:schemeClr val="accent2">
                    <a:lumMod val="75000"/>
                  </a:schemeClr>
                </a:solidFill>
              </a:rPr>
              <a:t>Streams of Specialization</a:t>
            </a:r>
          </a:p>
          <a:p>
            <a:pPr marL="0" indent="0">
              <a:buNone/>
            </a:pPr>
            <a:r>
              <a:rPr lang="en-CA" dirty="0"/>
              <a:t>Streams of Specialization are unofficial lists of which Technical Elective courses you can chose to take in order to specialize in a particular area (e.g. mechatronics, biomedical, etc.)</a:t>
            </a:r>
          </a:p>
        </p:txBody>
      </p:sp>
    </p:spTree>
    <p:extLst>
      <p:ext uri="{BB962C8B-B14F-4D97-AF65-F5344CB8AC3E}">
        <p14:creationId xmlns:p14="http://schemas.microsoft.com/office/powerpoint/2010/main" val="2418774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A2DA-EEEC-634D-B90D-697B7522783A}"/>
              </a:ext>
            </a:extLst>
          </p:cNvPr>
          <p:cNvSpPr>
            <a:spLocks noGrp="1"/>
          </p:cNvSpPr>
          <p:nvPr>
            <p:ph type="title"/>
          </p:nvPr>
        </p:nvSpPr>
        <p:spPr/>
        <p:txBody>
          <a:bodyPr/>
          <a:lstStyle/>
          <a:p>
            <a:r>
              <a:rPr lang="en-US" dirty="0"/>
              <a:t>Streams of Specialization in Electrical Engineering</a:t>
            </a:r>
          </a:p>
        </p:txBody>
      </p:sp>
      <p:sp>
        <p:nvSpPr>
          <p:cNvPr id="3" name="Content Placeholder 2">
            <a:extLst>
              <a:ext uri="{FF2B5EF4-FFF2-40B4-BE49-F238E27FC236}">
                <a16:creationId xmlns:a16="http://schemas.microsoft.com/office/drawing/2014/main" id="{427C4201-B1D6-8749-A5EF-1A65A0EF2CEA}"/>
              </a:ext>
            </a:extLst>
          </p:cNvPr>
          <p:cNvSpPr>
            <a:spLocks noGrp="1"/>
          </p:cNvSpPr>
          <p:nvPr>
            <p:ph sz="half" idx="1"/>
          </p:nvPr>
        </p:nvSpPr>
        <p:spPr/>
        <p:txBody>
          <a:bodyPr/>
          <a:lstStyle/>
          <a:p>
            <a:pPr marL="0" indent="0">
              <a:buNone/>
            </a:pPr>
            <a:r>
              <a:rPr lang="en-US" b="1" dirty="0">
                <a:latin typeface="Open Sans Semibold" panose="020B0606030504020204" pitchFamily="34" charset="0"/>
                <a:ea typeface="Open Sans Semibold" panose="020B0606030504020204" pitchFamily="34" charset="0"/>
                <a:cs typeface="Open Sans Semibold" panose="020B0606030504020204" pitchFamily="34" charset="0"/>
              </a:rPr>
              <a:t>For the list of courses in each stream, go to the </a:t>
            </a:r>
            <a:r>
              <a:rPr lang="en-CA" b="1" dirty="0">
                <a:latin typeface="Open Sans Semibold" panose="020B0606030504020204" pitchFamily="34" charset="0"/>
                <a:ea typeface="Open Sans Semibold" panose="020B0606030504020204" pitchFamily="34" charset="0"/>
                <a:cs typeface="Open Sans Semibold" panose="020B0606030504020204" pitchFamily="34" charset="0"/>
                <a:hlinkClick r:id="rId3"/>
              </a:rPr>
              <a:t>ECE website</a:t>
            </a:r>
            <a:r>
              <a:rPr lang="en-CA" b="1" dirty="0">
                <a:latin typeface="Open Sans Semibold" panose="020B0606030504020204" pitchFamily="34" charset="0"/>
                <a:ea typeface="Open Sans Semibold" panose="020B0606030504020204" pitchFamily="34" charset="0"/>
                <a:cs typeface="Open Sans Semibold" panose="020B0606030504020204" pitchFamily="34" charset="0"/>
              </a:rPr>
              <a:t>:</a:t>
            </a:r>
          </a:p>
          <a:p>
            <a:r>
              <a:rPr lang="en-US" dirty="0"/>
              <a:t>Biomedical Engineering</a:t>
            </a:r>
          </a:p>
          <a:p>
            <a:r>
              <a:rPr lang="en-US" dirty="0"/>
              <a:t>Communications &amp; Signal Processing</a:t>
            </a:r>
          </a:p>
          <a:p>
            <a:r>
              <a:rPr lang="en-US" dirty="0"/>
              <a:t>Communications Systems &amp; Networks</a:t>
            </a:r>
          </a:p>
          <a:p>
            <a:r>
              <a:rPr lang="en-US" dirty="0"/>
              <a:t>Electronics &amp; Photonics</a:t>
            </a:r>
          </a:p>
          <a:p>
            <a:r>
              <a:rPr lang="en-US" dirty="0"/>
              <a:t>Mechatronics</a:t>
            </a:r>
          </a:p>
          <a:p>
            <a:r>
              <a:rPr lang="en-US" dirty="0"/>
              <a:t>Power Electronics &amp; Systems</a:t>
            </a:r>
          </a:p>
          <a:p>
            <a:r>
              <a:rPr lang="en-US" dirty="0"/>
              <a:t>Robotics and Control</a:t>
            </a:r>
          </a:p>
        </p:txBody>
      </p:sp>
    </p:spTree>
    <p:extLst>
      <p:ext uri="{BB962C8B-B14F-4D97-AF65-F5344CB8AC3E}">
        <p14:creationId xmlns:p14="http://schemas.microsoft.com/office/powerpoint/2010/main" val="2138680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A2DA-EEEC-634D-B90D-697B7522783A}"/>
              </a:ext>
            </a:extLst>
          </p:cNvPr>
          <p:cNvSpPr>
            <a:spLocks noGrp="1"/>
          </p:cNvSpPr>
          <p:nvPr>
            <p:ph type="title"/>
          </p:nvPr>
        </p:nvSpPr>
        <p:spPr/>
        <p:txBody>
          <a:bodyPr/>
          <a:lstStyle/>
          <a:p>
            <a:r>
              <a:rPr lang="en-US" dirty="0"/>
              <a:t>Streams of Specialization in Computer Engineering</a:t>
            </a:r>
          </a:p>
        </p:txBody>
      </p:sp>
      <p:sp>
        <p:nvSpPr>
          <p:cNvPr id="3" name="Content Placeholder 2">
            <a:extLst>
              <a:ext uri="{FF2B5EF4-FFF2-40B4-BE49-F238E27FC236}">
                <a16:creationId xmlns:a16="http://schemas.microsoft.com/office/drawing/2014/main" id="{427C4201-B1D6-8749-A5EF-1A65A0EF2CEA}"/>
              </a:ext>
            </a:extLst>
          </p:cNvPr>
          <p:cNvSpPr>
            <a:spLocks noGrp="1"/>
          </p:cNvSpPr>
          <p:nvPr>
            <p:ph sz="half" idx="1"/>
          </p:nvPr>
        </p:nvSpPr>
        <p:spPr/>
        <p:txBody>
          <a:bodyPr/>
          <a:lstStyle/>
          <a:p>
            <a:pPr marL="0" indent="0">
              <a:buNone/>
            </a:pPr>
            <a:r>
              <a:rPr lang="en-CA" b="1" dirty="0">
                <a:latin typeface="Open Sans Semibold" panose="020B0606030504020204" pitchFamily="34" charset="0"/>
                <a:ea typeface="Open Sans Semibold" panose="020B0606030504020204" pitchFamily="34" charset="0"/>
                <a:cs typeface="Open Sans Semibold" panose="020B0606030504020204" pitchFamily="34" charset="0"/>
              </a:rPr>
              <a:t>For the list of courses in each stream, go to the </a:t>
            </a:r>
            <a:r>
              <a:rPr lang="en-CA" b="1" dirty="0">
                <a:latin typeface="Open Sans Semibold" panose="020B0606030504020204" pitchFamily="34" charset="0"/>
                <a:ea typeface="Open Sans Semibold" panose="020B0606030504020204" pitchFamily="34" charset="0"/>
                <a:cs typeface="Open Sans Semibold" panose="020B0606030504020204" pitchFamily="34" charset="0"/>
                <a:hlinkClick r:id="rId3"/>
              </a:rPr>
              <a:t>ECE website</a:t>
            </a:r>
            <a:r>
              <a:rPr lang="en-CA" b="1" dirty="0">
                <a:latin typeface="Open Sans Semibold" panose="020B0606030504020204" pitchFamily="34" charset="0"/>
                <a:ea typeface="Open Sans Semibold" panose="020B0606030504020204" pitchFamily="34" charset="0"/>
                <a:cs typeface="Open Sans Semibold" panose="020B0606030504020204" pitchFamily="34" charset="0"/>
              </a:rPr>
              <a:t>:</a:t>
            </a:r>
          </a:p>
          <a:p>
            <a:r>
              <a:rPr lang="en-US" dirty="0"/>
              <a:t>Computer hardware</a:t>
            </a:r>
          </a:p>
          <a:p>
            <a:r>
              <a:rPr lang="en-US" dirty="0"/>
              <a:t>Computer systems</a:t>
            </a:r>
          </a:p>
          <a:p>
            <a:r>
              <a:rPr lang="en-US" dirty="0"/>
              <a:t>Software Engineering</a:t>
            </a:r>
          </a:p>
          <a:p>
            <a:r>
              <a:rPr lang="en-US" dirty="0"/>
              <a:t>Mechatronics</a:t>
            </a:r>
          </a:p>
          <a:p>
            <a:r>
              <a:rPr lang="en-US" dirty="0"/>
              <a:t>Artificial Intelligence</a:t>
            </a:r>
          </a:p>
        </p:txBody>
      </p:sp>
    </p:spTree>
    <p:extLst>
      <p:ext uri="{BB962C8B-B14F-4D97-AF65-F5344CB8AC3E}">
        <p14:creationId xmlns:p14="http://schemas.microsoft.com/office/powerpoint/2010/main" val="2573935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A2DA-EEEC-634D-B90D-697B7522783A}"/>
              </a:ext>
            </a:extLst>
          </p:cNvPr>
          <p:cNvSpPr>
            <a:spLocks noGrp="1"/>
          </p:cNvSpPr>
          <p:nvPr>
            <p:ph type="title"/>
          </p:nvPr>
        </p:nvSpPr>
        <p:spPr/>
        <p:txBody>
          <a:bodyPr/>
          <a:lstStyle/>
          <a:p>
            <a:r>
              <a:rPr lang="en-US" dirty="0"/>
              <a:t>Example: Biomedical Engineering Stream</a:t>
            </a:r>
          </a:p>
        </p:txBody>
      </p:sp>
      <p:sp>
        <p:nvSpPr>
          <p:cNvPr id="3" name="Content Placeholder 2">
            <a:extLst>
              <a:ext uri="{FF2B5EF4-FFF2-40B4-BE49-F238E27FC236}">
                <a16:creationId xmlns:a16="http://schemas.microsoft.com/office/drawing/2014/main" id="{427C4201-B1D6-8749-A5EF-1A65A0EF2CEA}"/>
              </a:ext>
            </a:extLst>
          </p:cNvPr>
          <p:cNvSpPr>
            <a:spLocks noGrp="1"/>
          </p:cNvSpPr>
          <p:nvPr>
            <p:ph sz="half" idx="1"/>
          </p:nvPr>
        </p:nvSpPr>
        <p:spPr/>
        <p:txBody>
          <a:bodyPr numCol="1"/>
          <a:lstStyle/>
          <a:p>
            <a:pPr marL="0" indent="0">
              <a:lnSpc>
                <a:spcPct val="100000"/>
              </a:lnSpc>
              <a:buNone/>
            </a:pPr>
            <a:r>
              <a:rPr lang="en-CA" b="1" dirty="0">
                <a:latin typeface="Open Sans Semibold" panose="020B0606030504020204" pitchFamily="34" charset="0"/>
                <a:ea typeface="Open Sans Semibold" panose="020B0606030504020204" pitchFamily="34" charset="0"/>
                <a:cs typeface="Open Sans Semibold" panose="020B0606030504020204" pitchFamily="34" charset="0"/>
              </a:rPr>
              <a:t>Primary:</a:t>
            </a:r>
          </a:p>
          <a:p>
            <a:pPr marL="0" indent="0">
              <a:lnSpc>
                <a:spcPct val="100000"/>
              </a:lnSpc>
              <a:buNone/>
            </a:pPr>
            <a:r>
              <a:rPr lang="en-US" dirty="0"/>
              <a:t>ELEC 344 Sensors and Actuators</a:t>
            </a:r>
            <a:br>
              <a:rPr lang="en-US" dirty="0"/>
            </a:br>
            <a:r>
              <a:rPr lang="en-US" dirty="0"/>
              <a:t>ELEC 408 Topics in Biomedical Engineering</a:t>
            </a:r>
            <a:br>
              <a:rPr lang="en-US" dirty="0"/>
            </a:br>
            <a:r>
              <a:rPr lang="en-US" dirty="0"/>
              <a:t>ELEC 421 Digital Signal Processing: Filters and System Design</a:t>
            </a:r>
            <a:br>
              <a:rPr lang="en-US" dirty="0"/>
            </a:br>
            <a:r>
              <a:rPr lang="en-US" dirty="0"/>
              <a:t>ELEC 422 Digital Signal Processing: Random Models and Applications</a:t>
            </a:r>
            <a:br>
              <a:rPr lang="en-US" dirty="0"/>
            </a:br>
            <a:r>
              <a:rPr lang="en-US" dirty="0"/>
              <a:t>CHEE 340 Biomedical Engineering</a:t>
            </a:r>
            <a:br>
              <a:rPr lang="en-US" dirty="0"/>
            </a:br>
            <a:r>
              <a:rPr lang="en-US" dirty="0"/>
              <a:t>CMPE 330 Computer-Integrated Surgery</a:t>
            </a:r>
            <a:br>
              <a:rPr lang="en-US" dirty="0"/>
            </a:br>
            <a:r>
              <a:rPr lang="en-US" dirty="0"/>
              <a:t>CMPE 457 Image Processing and Computer Vision</a:t>
            </a:r>
            <a:br>
              <a:rPr lang="en-US" dirty="0"/>
            </a:br>
            <a:r>
              <a:rPr lang="en-US" dirty="0"/>
              <a:t>CMPE 472 Medical Informatics</a:t>
            </a:r>
            <a:br>
              <a:rPr lang="en-US" dirty="0"/>
            </a:br>
            <a:r>
              <a:rPr lang="en-US" dirty="0"/>
              <a:t>MECH 478 Biomaterials</a:t>
            </a:r>
            <a:br>
              <a:rPr lang="en-US" dirty="0"/>
            </a:br>
            <a:r>
              <a:rPr lang="en-US" dirty="0"/>
              <a:t>MECH 494 Kinematics of Human Motion</a:t>
            </a:r>
            <a:br>
              <a:rPr lang="en-US" dirty="0"/>
            </a:br>
            <a:r>
              <a:rPr lang="en-US" dirty="0"/>
              <a:t>MTHE 367 Engineering Data Analysis</a:t>
            </a:r>
            <a:endParaRPr lang="en-US" dirty="0">
              <a:latin typeface="Open Sans Semibold" panose="020B0606030504020204" pitchFamily="34" charset="0"/>
              <a:ea typeface="Open Sans Semibold" panose="020B0606030504020204" pitchFamily="34" charset="0"/>
              <a:cs typeface="Open Sans Semibold" panose="020B0606030504020204" pitchFamily="34" charset="0"/>
            </a:endParaRPr>
          </a:p>
          <a:p>
            <a:pPr marL="0" indent="0">
              <a:lnSpc>
                <a:spcPct val="100000"/>
              </a:lnSpc>
              <a:buNone/>
            </a:pPr>
            <a:r>
              <a:rPr lang="en-US" b="1" dirty="0">
                <a:latin typeface="Open Sans Semibold" panose="020B0606030504020204" pitchFamily="34" charset="0"/>
                <a:ea typeface="Open Sans Semibold" panose="020B0606030504020204" pitchFamily="34" charset="0"/>
                <a:cs typeface="Open Sans Semibold" panose="020B0606030504020204" pitchFamily="34" charset="0"/>
              </a:rPr>
              <a:t>Secondary:</a:t>
            </a:r>
          </a:p>
          <a:p>
            <a:pPr marL="0" indent="0">
              <a:lnSpc>
                <a:spcPct val="100000"/>
              </a:lnSpc>
              <a:buNone/>
            </a:pPr>
            <a:r>
              <a:rPr lang="en-US" dirty="0"/>
              <a:t>CMPE 325 Human Computer Interaction</a:t>
            </a:r>
            <a:br>
              <a:rPr lang="en-US" dirty="0"/>
            </a:br>
            <a:r>
              <a:rPr lang="en-US" dirty="0"/>
              <a:t>CMPE 425 Advanced User Interface Design</a:t>
            </a:r>
            <a:br>
              <a:rPr lang="en-US" dirty="0"/>
            </a:br>
            <a:r>
              <a:rPr lang="en-US" dirty="0"/>
              <a:t>ELEC 443 Linear Control Systems</a:t>
            </a:r>
            <a:br>
              <a:rPr lang="en-US" dirty="0"/>
            </a:br>
            <a:r>
              <a:rPr lang="en-US" dirty="0"/>
              <a:t>CMPE 454 Computer Graphics</a:t>
            </a:r>
            <a:br>
              <a:rPr lang="en-US" dirty="0"/>
            </a:br>
            <a:r>
              <a:rPr lang="en-US" dirty="0"/>
              <a:t>ELEC 472 Artificial Intelligence</a:t>
            </a:r>
          </a:p>
          <a:p>
            <a:pPr marL="0" indent="0">
              <a:lnSpc>
                <a:spcPct val="100000"/>
              </a:lnSpc>
              <a:buNone/>
            </a:pPr>
            <a:endParaRPr lang="en-US" dirty="0"/>
          </a:p>
        </p:txBody>
      </p:sp>
    </p:spTree>
    <p:extLst>
      <p:ext uri="{BB962C8B-B14F-4D97-AF65-F5344CB8AC3E}">
        <p14:creationId xmlns:p14="http://schemas.microsoft.com/office/powerpoint/2010/main" val="3947600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0442E-06A9-D38F-4B32-0F59BF185670}"/>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Design and Research Project Courses</a:t>
            </a:r>
          </a:p>
        </p:txBody>
      </p:sp>
      <p:sp>
        <p:nvSpPr>
          <p:cNvPr id="3" name="Content Placeholder 2">
            <a:extLst>
              <a:ext uri="{FF2B5EF4-FFF2-40B4-BE49-F238E27FC236}">
                <a16:creationId xmlns:a16="http://schemas.microsoft.com/office/drawing/2014/main" id="{E57EC9A5-C879-CA3E-C74E-134A1C5B76FA}"/>
              </a:ext>
            </a:extLst>
          </p:cNvPr>
          <p:cNvSpPr>
            <a:spLocks noGrp="1"/>
          </p:cNvSpPr>
          <p:nvPr>
            <p:ph sz="half" idx="1"/>
          </p:nvPr>
        </p:nvSpPr>
        <p:spPr>
          <a:xfrm>
            <a:off x="599585" y="1332464"/>
            <a:ext cx="10897090" cy="5318708"/>
          </a:xfrm>
        </p:spPr>
        <p:txBody>
          <a:bodyPr vert="horz" lIns="91440" tIns="45720" rIns="91440" bIns="45720" rtlCol="0" anchor="t">
            <a:noAutofit/>
          </a:bodyPr>
          <a:lstStyle/>
          <a:p>
            <a:pPr marL="0" indent="0">
              <a:buNone/>
            </a:pPr>
            <a:r>
              <a:rPr lang="en-US" dirty="0">
                <a:latin typeface="Open Sans"/>
                <a:ea typeface="Open Sans"/>
                <a:cs typeface="Open Sans"/>
              </a:rPr>
              <a:t>ELEC 290 ECE Design and Practice</a:t>
            </a:r>
          </a:p>
          <a:p>
            <a:pPr marL="0" indent="0">
              <a:buNone/>
            </a:pPr>
            <a:r>
              <a:rPr lang="en-US" dirty="0">
                <a:latin typeface="Open Sans"/>
                <a:ea typeface="Open Sans"/>
                <a:cs typeface="Open Sans"/>
              </a:rPr>
              <a:t>ELEC 390 Principles of Design and Development</a:t>
            </a:r>
            <a:endParaRPr lang="en-US" dirty="0"/>
          </a:p>
          <a:p>
            <a:pPr marL="800100" lvl="3" indent="-285750">
              <a:buFont typeface="Courier New" panose="02070309020205020404" pitchFamily="49" charset="0"/>
              <a:buChar char="o"/>
            </a:pPr>
            <a:r>
              <a:rPr lang="en-US" dirty="0">
                <a:latin typeface="Open Sans"/>
                <a:ea typeface="Open Sans"/>
                <a:cs typeface="Open Sans"/>
              </a:rPr>
              <a:t>topics in applied design principles, testing, team work, communication; the course is based on data science topics.</a:t>
            </a:r>
          </a:p>
          <a:p>
            <a:pPr marL="0" indent="0">
              <a:buNone/>
            </a:pPr>
            <a:r>
              <a:rPr lang="en-US" dirty="0">
                <a:latin typeface="Open Sans"/>
                <a:ea typeface="Open Sans"/>
                <a:cs typeface="Open Sans"/>
              </a:rPr>
              <a:t>ELEC 490/498 ECE Engineering Project (capstone design project)</a:t>
            </a:r>
          </a:p>
          <a:p>
            <a:pPr lvl="3">
              <a:buFont typeface="Courier New" panose="02070309020205020404" pitchFamily="49" charset="0"/>
              <a:buChar char="o"/>
            </a:pPr>
            <a:r>
              <a:rPr lang="en-US" dirty="0">
                <a:latin typeface="Open Sans"/>
                <a:ea typeface="Open Sans"/>
                <a:cs typeface="Open Sans"/>
              </a:rPr>
              <a:t>prerequisites: 3rd year core courses incl. ELEC 390</a:t>
            </a:r>
          </a:p>
          <a:p>
            <a:pPr lvl="3">
              <a:buFont typeface="Courier New" panose="02070309020205020404" pitchFamily="49" charset="0"/>
              <a:buChar char="o"/>
            </a:pPr>
            <a:r>
              <a:rPr lang="en-US" dirty="0">
                <a:latin typeface="Open Sans"/>
                <a:ea typeface="Open Sans"/>
                <a:cs typeface="Open Sans"/>
              </a:rPr>
              <a:t>instructors and project supervisors</a:t>
            </a:r>
            <a:endParaRPr lang="en-US" dirty="0"/>
          </a:p>
          <a:p>
            <a:pPr lvl="3">
              <a:buFont typeface="Courier New" panose="02070309020205020404" pitchFamily="49" charset="0"/>
              <a:buChar char="o"/>
            </a:pPr>
            <a:r>
              <a:rPr lang="en-US" dirty="0">
                <a:latin typeface="Open Sans"/>
                <a:ea typeface="Open Sans"/>
                <a:cs typeface="Open Sans"/>
              </a:rPr>
              <a:t>group of 3 to design/build/document</a:t>
            </a:r>
            <a:endParaRPr lang="en-US" dirty="0"/>
          </a:p>
          <a:p>
            <a:pPr marL="0" lvl="1" indent="0">
              <a:buNone/>
            </a:pPr>
            <a:r>
              <a:rPr lang="en-US" dirty="0">
                <a:latin typeface="Open Sans"/>
                <a:ea typeface="Open Sans"/>
                <a:cs typeface="Open Sans"/>
                <a:hlinkClick r:id="rId3"/>
              </a:rPr>
              <a:t>ELEC 497 Research project</a:t>
            </a:r>
            <a:r>
              <a:rPr lang="en-US" dirty="0">
                <a:latin typeface="Open Sans"/>
                <a:ea typeface="Open Sans"/>
                <a:cs typeface="Open Sans"/>
              </a:rPr>
              <a:t> (available to 4th year students)</a:t>
            </a:r>
          </a:p>
          <a:p>
            <a:pPr marL="742950" lvl="2" indent="-285750">
              <a:buFont typeface="Courier New" panose="020B0604020202020204" pitchFamily="34" charset="0"/>
              <a:buChar char="o"/>
            </a:pPr>
            <a:r>
              <a:rPr lang="en-US" dirty="0">
                <a:latin typeface="Open Sans"/>
                <a:ea typeface="Open Sans"/>
                <a:cs typeface="Open Sans"/>
              </a:rPr>
              <a:t>For those with an interest in exploring in depth some technical area in a more independently-driven research study</a:t>
            </a:r>
          </a:p>
          <a:p>
            <a:pPr marL="0" lvl="1" indent="0">
              <a:buNone/>
            </a:pPr>
            <a:r>
              <a:rPr lang="en-US" dirty="0">
                <a:latin typeface="Open Sans"/>
                <a:ea typeface="Open Sans"/>
                <a:cs typeface="Open Sans"/>
              </a:rPr>
              <a:t>NSERC USRA</a:t>
            </a:r>
          </a:p>
        </p:txBody>
      </p:sp>
    </p:spTree>
    <p:extLst>
      <p:ext uri="{BB962C8B-B14F-4D97-AF65-F5344CB8AC3E}">
        <p14:creationId xmlns:p14="http://schemas.microsoft.com/office/powerpoint/2010/main" val="4185451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A0D98-7210-E240-9110-6DD876E783FC}"/>
              </a:ext>
            </a:extLst>
          </p:cNvPr>
          <p:cNvSpPr>
            <a:spLocks noGrp="1"/>
          </p:cNvSpPr>
          <p:nvPr>
            <p:ph type="ctrTitle"/>
          </p:nvPr>
        </p:nvSpPr>
        <p:spPr/>
        <p:txBody>
          <a:bodyPr/>
          <a:lstStyle/>
          <a:p>
            <a:r>
              <a:rPr lang="en-US" dirty="0"/>
              <a:t>Degree Planning</a:t>
            </a:r>
          </a:p>
        </p:txBody>
      </p:sp>
      <p:sp>
        <p:nvSpPr>
          <p:cNvPr id="3" name="Subtitle 2">
            <a:extLst>
              <a:ext uri="{FF2B5EF4-FFF2-40B4-BE49-F238E27FC236}">
                <a16:creationId xmlns:a16="http://schemas.microsoft.com/office/drawing/2014/main" id="{D207AFE0-48F0-AB44-9BDC-42332118A434}"/>
              </a:ext>
            </a:extLst>
          </p:cNvPr>
          <p:cNvSpPr>
            <a:spLocks noGrp="1"/>
          </p:cNvSpPr>
          <p:nvPr>
            <p:ph type="subTitle" idx="1"/>
          </p:nvPr>
        </p:nvSpPr>
        <p:spPr/>
        <p:txBody>
          <a:bodyPr/>
          <a:lstStyle/>
          <a:p>
            <a:r>
              <a:rPr lang="en-US" dirty="0"/>
              <a:t>How to stay on top of your degree requirements</a:t>
            </a:r>
          </a:p>
        </p:txBody>
      </p:sp>
    </p:spTree>
    <p:extLst>
      <p:ext uri="{BB962C8B-B14F-4D97-AF65-F5344CB8AC3E}">
        <p14:creationId xmlns:p14="http://schemas.microsoft.com/office/powerpoint/2010/main" val="539451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A0D61-F9B1-0847-A88E-63B0226E986A}"/>
              </a:ext>
            </a:extLst>
          </p:cNvPr>
          <p:cNvSpPr>
            <a:spLocks noGrp="1"/>
          </p:cNvSpPr>
          <p:nvPr>
            <p:ph type="ctrTitle"/>
          </p:nvPr>
        </p:nvSpPr>
        <p:spPr/>
        <p:txBody>
          <a:bodyPr/>
          <a:lstStyle/>
          <a:p>
            <a:r>
              <a:rPr lang="en-US" dirty="0"/>
              <a:t>Welcome, Class of 2026!</a:t>
            </a:r>
          </a:p>
        </p:txBody>
      </p:sp>
      <p:sp>
        <p:nvSpPr>
          <p:cNvPr id="3" name="Subtitle 2">
            <a:extLst>
              <a:ext uri="{FF2B5EF4-FFF2-40B4-BE49-F238E27FC236}">
                <a16:creationId xmlns:a16="http://schemas.microsoft.com/office/drawing/2014/main" id="{59CBE896-DCDA-3E45-AE45-E13A750BDC01}"/>
              </a:ext>
            </a:extLst>
          </p:cNvPr>
          <p:cNvSpPr>
            <a:spLocks noGrp="1"/>
          </p:cNvSpPr>
          <p:nvPr>
            <p:ph type="subTitle" idx="1"/>
          </p:nvPr>
        </p:nvSpPr>
        <p:spPr>
          <a:xfrm>
            <a:off x="590924" y="3238578"/>
            <a:ext cx="10905751" cy="1576018"/>
          </a:xfrm>
        </p:spPr>
        <p:txBody>
          <a:bodyPr/>
          <a:lstStyle/>
          <a:p>
            <a:endParaRPr lang="en-US" dirty="0"/>
          </a:p>
        </p:txBody>
      </p:sp>
    </p:spTree>
    <p:extLst>
      <p:ext uri="{BB962C8B-B14F-4D97-AF65-F5344CB8AC3E}">
        <p14:creationId xmlns:p14="http://schemas.microsoft.com/office/powerpoint/2010/main" val="3215762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A2DA-EEEC-634D-B90D-697B7522783A}"/>
              </a:ext>
            </a:extLst>
          </p:cNvPr>
          <p:cNvSpPr>
            <a:spLocks noGrp="1"/>
          </p:cNvSpPr>
          <p:nvPr>
            <p:ph type="title"/>
          </p:nvPr>
        </p:nvSpPr>
        <p:spPr/>
        <p:txBody>
          <a:bodyPr/>
          <a:lstStyle/>
          <a:p>
            <a:r>
              <a:rPr lang="en-US" dirty="0"/>
              <a:t>Degree Planning Spreadsheet </a:t>
            </a:r>
          </a:p>
        </p:txBody>
      </p:sp>
      <p:sp>
        <p:nvSpPr>
          <p:cNvPr id="3" name="Content Placeholder 2">
            <a:extLst>
              <a:ext uri="{FF2B5EF4-FFF2-40B4-BE49-F238E27FC236}">
                <a16:creationId xmlns:a16="http://schemas.microsoft.com/office/drawing/2014/main" id="{427C4201-B1D6-8749-A5EF-1A65A0EF2CEA}"/>
              </a:ext>
            </a:extLst>
          </p:cNvPr>
          <p:cNvSpPr>
            <a:spLocks noGrp="1"/>
          </p:cNvSpPr>
          <p:nvPr>
            <p:ph sz="half" idx="1"/>
          </p:nvPr>
        </p:nvSpPr>
        <p:spPr/>
        <p:txBody>
          <a:bodyPr/>
          <a:lstStyle/>
          <a:p>
            <a:pPr marL="0" indent="0">
              <a:buNone/>
            </a:pPr>
            <a:r>
              <a:rPr lang="en-US" dirty="0">
                <a:latin typeface="Open Sans" pitchFamily="2" charset="0"/>
                <a:ea typeface="Open Sans" pitchFamily="2" charset="0"/>
                <a:cs typeface="Open Sans" pitchFamily="2" charset="0"/>
              </a:rPr>
              <a:t>Download and use the Degree Planning Spreadsheet for your program and year to verify if you’re on track to meet your degree requirements.</a:t>
            </a:r>
          </a:p>
          <a:p>
            <a:pPr marL="0" indent="0">
              <a:buNone/>
            </a:pPr>
            <a:endParaRPr lang="en-US" dirty="0">
              <a:latin typeface="Open Sans" pitchFamily="2" charset="0"/>
              <a:ea typeface="Open Sans" pitchFamily="2" charset="0"/>
              <a:cs typeface="Open Sans" pitchFamily="2" charset="0"/>
            </a:endParaRPr>
          </a:p>
          <a:p>
            <a:pPr marL="0" indent="0">
              <a:buNone/>
            </a:pPr>
            <a:r>
              <a:rPr lang="en-US" dirty="0">
                <a:latin typeface="Open Sans" pitchFamily="2" charset="0"/>
                <a:ea typeface="Open Sans" pitchFamily="2" charset="0"/>
                <a:cs typeface="Open Sans" pitchFamily="2" charset="0"/>
              </a:rPr>
              <a:t>EE, EEi: </a:t>
            </a:r>
            <a:r>
              <a:rPr lang="en-US" dirty="0">
                <a:latin typeface="Open Sans" pitchFamily="2" charset="0"/>
                <a:ea typeface="Open Sans" pitchFamily="2" charset="0"/>
                <a:cs typeface="Open Sans" pitchFamily="2" charset="0"/>
                <a:hlinkClick r:id="rId3"/>
              </a:rPr>
              <a:t>https://www.ece.queensu.ca/undergraduate/electrical-engineering/degree-planning.html</a:t>
            </a:r>
            <a:r>
              <a:rPr lang="en-US" dirty="0">
                <a:latin typeface="Open Sans" pitchFamily="2" charset="0"/>
                <a:ea typeface="Open Sans" pitchFamily="2" charset="0"/>
                <a:cs typeface="Open Sans" pitchFamily="2" charset="0"/>
              </a:rPr>
              <a:t> </a:t>
            </a:r>
          </a:p>
          <a:p>
            <a:pPr marL="0" indent="0">
              <a:buNone/>
            </a:pPr>
            <a:r>
              <a:rPr lang="en-US" dirty="0">
                <a:latin typeface="Open Sans" pitchFamily="2" charset="0"/>
                <a:ea typeface="Open Sans" pitchFamily="2" charset="0"/>
                <a:cs typeface="Open Sans" pitchFamily="2" charset="0"/>
              </a:rPr>
              <a:t>CE, CEi: </a:t>
            </a:r>
            <a:r>
              <a:rPr lang="en-US" dirty="0">
                <a:latin typeface="Open Sans" pitchFamily="2" charset="0"/>
                <a:ea typeface="Open Sans" pitchFamily="2" charset="0"/>
                <a:cs typeface="Open Sans" pitchFamily="2" charset="0"/>
                <a:hlinkClick r:id="rId4"/>
              </a:rPr>
              <a:t>https://www.ece.queensu.ca/undergraduate/computer-engineering/degree-planning.html</a:t>
            </a:r>
            <a:r>
              <a:rPr lang="en-US" dirty="0">
                <a:latin typeface="Open Sans" pitchFamily="2" charset="0"/>
                <a:ea typeface="Open Sans" pitchFamily="2" charset="0"/>
                <a:cs typeface="Open Sans" pitchFamily="2" charset="0"/>
              </a:rPr>
              <a:t> </a:t>
            </a:r>
          </a:p>
          <a:p>
            <a:pPr marL="0" indent="0">
              <a:buNone/>
            </a:pPr>
            <a:endParaRPr lang="en-US" dirty="0">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2282915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A2DA-EEEC-634D-B90D-697B7522783A}"/>
              </a:ext>
            </a:extLst>
          </p:cNvPr>
          <p:cNvSpPr>
            <a:spLocks noGrp="1"/>
          </p:cNvSpPr>
          <p:nvPr>
            <p:ph type="title"/>
          </p:nvPr>
        </p:nvSpPr>
        <p:spPr/>
        <p:txBody>
          <a:bodyPr/>
          <a:lstStyle/>
          <a:p>
            <a:r>
              <a:rPr lang="en-US" dirty="0"/>
              <a:t>Add/Drop Deadlines</a:t>
            </a:r>
          </a:p>
        </p:txBody>
      </p:sp>
      <p:sp>
        <p:nvSpPr>
          <p:cNvPr id="3" name="Content Placeholder 2">
            <a:extLst>
              <a:ext uri="{FF2B5EF4-FFF2-40B4-BE49-F238E27FC236}">
                <a16:creationId xmlns:a16="http://schemas.microsoft.com/office/drawing/2014/main" id="{427C4201-B1D6-8749-A5EF-1A65A0EF2CEA}"/>
              </a:ext>
            </a:extLst>
          </p:cNvPr>
          <p:cNvSpPr>
            <a:spLocks noGrp="1"/>
          </p:cNvSpPr>
          <p:nvPr>
            <p:ph sz="half" idx="1"/>
          </p:nvPr>
        </p:nvSpPr>
        <p:spPr/>
        <p:txBody>
          <a:bodyPr/>
          <a:lstStyle/>
          <a:p>
            <a:pPr marL="0" indent="0">
              <a:buNone/>
            </a:pPr>
            <a:r>
              <a:rPr lang="en-US" dirty="0">
                <a:latin typeface="Open Sans" pitchFamily="2" charset="0"/>
                <a:ea typeface="Open Sans" pitchFamily="2" charset="0"/>
                <a:cs typeface="Open Sans" pitchFamily="2" charset="0"/>
              </a:rPr>
              <a:t>September 19 - Last day to add F and FW courses </a:t>
            </a:r>
          </a:p>
          <a:p>
            <a:pPr marL="0" indent="0">
              <a:buNone/>
            </a:pPr>
            <a:r>
              <a:rPr lang="en-US" dirty="0">
                <a:latin typeface="Open Sans" pitchFamily="2" charset="0"/>
                <a:ea typeface="Open Sans" pitchFamily="2" charset="0"/>
                <a:cs typeface="Open Sans" pitchFamily="2" charset="0"/>
              </a:rPr>
              <a:t>November 1 - Last day to drop F and FW courses without financial penalty</a:t>
            </a:r>
          </a:p>
          <a:p>
            <a:pPr marL="0" indent="0">
              <a:buNone/>
            </a:pPr>
            <a:endParaRPr lang="en-US" dirty="0">
              <a:latin typeface="Open Sans" pitchFamily="2" charset="0"/>
              <a:ea typeface="Open Sans" pitchFamily="2" charset="0"/>
              <a:cs typeface="Open Sans" pitchFamily="2" charset="0"/>
            </a:endParaRPr>
          </a:p>
          <a:p>
            <a:pPr marL="0" indent="0">
              <a:buNone/>
            </a:pPr>
            <a:r>
              <a:rPr lang="en-US" dirty="0">
                <a:latin typeface="Open Sans" pitchFamily="2" charset="0"/>
                <a:ea typeface="Open Sans" pitchFamily="2" charset="0"/>
                <a:cs typeface="Open Sans" pitchFamily="2" charset="0"/>
              </a:rPr>
              <a:t>See </a:t>
            </a:r>
            <a:r>
              <a:rPr lang="en-US" b="1" dirty="0">
                <a:latin typeface="Open Sans" pitchFamily="2" charset="0"/>
                <a:ea typeface="Open Sans" pitchFamily="2" charset="0"/>
                <a:cs typeface="Open Sans" pitchFamily="2" charset="0"/>
              </a:rPr>
              <a:t>Key Dates </a:t>
            </a:r>
            <a:r>
              <a:rPr lang="en-US" dirty="0">
                <a:latin typeface="Open Sans" pitchFamily="2" charset="0"/>
                <a:ea typeface="Open Sans" pitchFamily="2" charset="0"/>
                <a:cs typeface="Open Sans" pitchFamily="2" charset="0"/>
              </a:rPr>
              <a:t>on the Registrar Website: </a:t>
            </a:r>
            <a:r>
              <a:rPr lang="en-US" dirty="0">
                <a:hlinkClick r:id="rId3"/>
              </a:rPr>
              <a:t>Key Dates | Registrar &amp; Financial Aid Services (queensu.ca)</a:t>
            </a:r>
            <a:endParaRPr lang="en-US" dirty="0">
              <a:latin typeface="Open Sans" pitchFamily="2" charset="0"/>
              <a:ea typeface="Open Sans" pitchFamily="2" charset="0"/>
              <a:cs typeface="Open Sans" pitchFamily="2" charset="0"/>
            </a:endParaRPr>
          </a:p>
          <a:p>
            <a:pPr marL="0" indent="0">
              <a:buNone/>
            </a:pPr>
            <a:r>
              <a:rPr lang="en-US" b="1" dirty="0">
                <a:solidFill>
                  <a:schemeClr val="accent2">
                    <a:lumMod val="75000"/>
                  </a:schemeClr>
                </a:solidFill>
                <a:latin typeface="Open Sans" pitchFamily="2" charset="0"/>
                <a:ea typeface="Open Sans" pitchFamily="2" charset="0"/>
                <a:cs typeface="Open Sans" pitchFamily="2" charset="0"/>
              </a:rPr>
              <a:t>Respect add/drop deadlines!  </a:t>
            </a:r>
          </a:p>
          <a:p>
            <a:pPr marL="0" indent="0">
              <a:buNone/>
            </a:pPr>
            <a:r>
              <a:rPr lang="en-US" dirty="0">
                <a:latin typeface="Open Sans" pitchFamily="2" charset="0"/>
                <a:ea typeface="Open Sans" pitchFamily="2" charset="0"/>
                <a:cs typeface="Open Sans" pitchFamily="2" charset="0"/>
              </a:rPr>
              <a:t>Late Drop requests:</a:t>
            </a:r>
          </a:p>
          <a:p>
            <a:r>
              <a:rPr lang="en-US" dirty="0">
                <a:latin typeface="Open Sans" pitchFamily="2" charset="0"/>
                <a:ea typeface="Open Sans" pitchFamily="2" charset="0"/>
                <a:cs typeface="Open Sans" pitchFamily="2" charset="0"/>
              </a:rPr>
              <a:t>Need a valid reason and documentation (e.g., medical)</a:t>
            </a:r>
          </a:p>
          <a:p>
            <a:r>
              <a:rPr lang="en-US" dirty="0">
                <a:latin typeface="Open Sans" pitchFamily="2" charset="0"/>
                <a:ea typeface="Open Sans" pitchFamily="2" charset="0"/>
                <a:cs typeface="Open Sans" pitchFamily="2" charset="0"/>
              </a:rPr>
              <a:t>Need to be further approved by the Academic Progress Committee at the Faculty level</a:t>
            </a:r>
          </a:p>
        </p:txBody>
      </p:sp>
    </p:spTree>
    <p:extLst>
      <p:ext uri="{BB962C8B-B14F-4D97-AF65-F5344CB8AC3E}">
        <p14:creationId xmlns:p14="http://schemas.microsoft.com/office/powerpoint/2010/main" val="27156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B99A9-8418-4B40-B010-22C776DE1653}"/>
              </a:ext>
            </a:extLst>
          </p:cNvPr>
          <p:cNvSpPr>
            <a:spLocks noGrp="1"/>
          </p:cNvSpPr>
          <p:nvPr>
            <p:ph type="ctrTitle"/>
          </p:nvPr>
        </p:nvSpPr>
        <p:spPr/>
        <p:txBody>
          <a:bodyPr/>
          <a:lstStyle/>
          <a:p>
            <a:r>
              <a:rPr lang="en-US" dirty="0"/>
              <a:t>Student Responsibilities</a:t>
            </a:r>
          </a:p>
        </p:txBody>
      </p:sp>
      <p:sp>
        <p:nvSpPr>
          <p:cNvPr id="5" name="Subtitle 4">
            <a:extLst>
              <a:ext uri="{FF2B5EF4-FFF2-40B4-BE49-F238E27FC236}">
                <a16:creationId xmlns:a16="http://schemas.microsoft.com/office/drawing/2014/main" id="{1ADA4F17-3481-61C6-8305-5A2757819244}"/>
              </a:ext>
            </a:extLst>
          </p:cNvPr>
          <p:cNvSpPr>
            <a:spLocks noGrp="1"/>
          </p:cNvSpPr>
          <p:nvPr>
            <p:ph type="subTitle" idx="1"/>
          </p:nvPr>
        </p:nvSpPr>
        <p:spPr/>
        <p:txBody>
          <a:bodyPr/>
          <a:lstStyle/>
          <a:p>
            <a:r>
              <a:rPr lang="en-US" dirty="0"/>
              <a:t>You are responsible for your learning</a:t>
            </a:r>
          </a:p>
          <a:p>
            <a:endParaRPr lang="en-US" dirty="0"/>
          </a:p>
        </p:txBody>
      </p:sp>
    </p:spTree>
    <p:extLst>
      <p:ext uri="{BB962C8B-B14F-4D97-AF65-F5344CB8AC3E}">
        <p14:creationId xmlns:p14="http://schemas.microsoft.com/office/powerpoint/2010/main" val="2520663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BF876A-DBFE-934C-977B-F83CA22EF4A3}"/>
              </a:ext>
            </a:extLst>
          </p:cNvPr>
          <p:cNvSpPr>
            <a:spLocks noGrp="1"/>
          </p:cNvSpPr>
          <p:nvPr>
            <p:ph sz="half" idx="1"/>
          </p:nvPr>
        </p:nvSpPr>
        <p:spPr/>
        <p:txBody>
          <a:bodyPr/>
          <a:lstStyle/>
          <a:p>
            <a:pPr marL="342900" indent="-342900" algn="l">
              <a:buFont typeface="Arial" panose="020B0604020202020204" pitchFamily="34" charset="0"/>
              <a:buChar char="•"/>
            </a:pPr>
            <a:r>
              <a:rPr lang="en-US" dirty="0"/>
              <a:t>Keep on top of course material</a:t>
            </a:r>
          </a:p>
          <a:p>
            <a:pPr marL="342900" indent="-342900" algn="l">
              <a:buFont typeface="Arial" panose="020B0604020202020204" pitchFamily="34" charset="0"/>
              <a:buChar char="•"/>
            </a:pPr>
            <a:r>
              <a:rPr lang="en-US" dirty="0"/>
              <a:t>If you have any questions or difficulties, approach your instructor, TA, classmates, class representatives</a:t>
            </a:r>
          </a:p>
          <a:p>
            <a:pPr marL="342900" indent="-342900" algn="l">
              <a:buFont typeface="Arial" panose="020B0604020202020204" pitchFamily="34" charset="0"/>
              <a:buChar char="•"/>
            </a:pPr>
            <a:r>
              <a:rPr lang="en-US" dirty="0"/>
              <a:t>Adhere to relevant deadlines (course and university deadlines)</a:t>
            </a:r>
          </a:p>
          <a:p>
            <a:pPr marL="342900" indent="-342900" algn="l">
              <a:buFont typeface="Arial" panose="020B0604020202020204" pitchFamily="34" charset="0"/>
              <a:buChar char="•"/>
            </a:pPr>
            <a:r>
              <a:rPr lang="en-US" dirty="0"/>
              <a:t>You should be trying out homework problems </a:t>
            </a:r>
            <a:r>
              <a:rPr lang="en-US" i="1" dirty="0"/>
              <a:t>first</a:t>
            </a:r>
            <a:r>
              <a:rPr lang="en-US" dirty="0"/>
              <a:t> before contacting the instructor</a:t>
            </a:r>
          </a:p>
        </p:txBody>
      </p:sp>
    </p:spTree>
    <p:extLst>
      <p:ext uri="{BB962C8B-B14F-4D97-AF65-F5344CB8AC3E}">
        <p14:creationId xmlns:p14="http://schemas.microsoft.com/office/powerpoint/2010/main" val="3575264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BF876A-DBFE-934C-977B-F83CA22EF4A3}"/>
              </a:ext>
            </a:extLst>
          </p:cNvPr>
          <p:cNvSpPr>
            <a:spLocks noGrp="1"/>
          </p:cNvSpPr>
          <p:nvPr>
            <p:ph sz="half" idx="1"/>
          </p:nvPr>
        </p:nvSpPr>
        <p:spPr/>
        <p:txBody>
          <a:bodyPr/>
          <a:lstStyle/>
          <a:p>
            <a:pPr algn="l"/>
            <a:r>
              <a:rPr lang="en-US" dirty="0"/>
              <a:t>Respect your peers, your teaching assistants, your professors</a:t>
            </a:r>
          </a:p>
          <a:p>
            <a:pPr marL="342900" indent="-342900" algn="l">
              <a:buFont typeface="Arial" panose="020B0604020202020204" pitchFamily="34" charset="0"/>
              <a:buChar char="•"/>
            </a:pPr>
            <a:r>
              <a:rPr lang="en-US" dirty="0"/>
              <a:t>Proper behavior in class (no text/email during lecture)</a:t>
            </a:r>
          </a:p>
          <a:p>
            <a:pPr marL="342900" indent="-342900" algn="l">
              <a:buFont typeface="Arial" panose="020B0604020202020204" pitchFamily="34" charset="0"/>
              <a:buChar char="•"/>
            </a:pPr>
            <a:r>
              <a:rPr lang="en-US" dirty="0"/>
              <a:t>Proper email etiquette</a:t>
            </a:r>
          </a:p>
          <a:p>
            <a:pPr marL="800100" lvl="1" indent="-342900">
              <a:buFont typeface="Wingdings" panose="05000000000000000000" pitchFamily="2" charset="2"/>
              <a:buChar char="ü"/>
            </a:pPr>
            <a:r>
              <a:rPr lang="en-US" dirty="0"/>
              <a:t>Identify yourself:  name, student ID, program, year, course</a:t>
            </a:r>
          </a:p>
          <a:p>
            <a:pPr marL="800100" lvl="1" indent="-342900">
              <a:buFont typeface="Wingdings" panose="05000000000000000000" pitchFamily="2" charset="2"/>
              <a:buChar char="ü"/>
            </a:pPr>
            <a:r>
              <a:rPr lang="en-US" dirty="0"/>
              <a:t>Address your professor/TA correctly</a:t>
            </a:r>
          </a:p>
          <a:p>
            <a:pPr marL="342900" indent="-342900" algn="l">
              <a:buFont typeface="Arial" panose="020B0604020202020204" pitchFamily="34" charset="0"/>
              <a:buChar char="•"/>
            </a:pPr>
            <a:r>
              <a:rPr lang="en-US" dirty="0"/>
              <a:t>You cannot distribute other people’s work </a:t>
            </a:r>
            <a:r>
              <a:rPr lang="en-US" sz="1600" dirty="0">
                <a:solidFill>
                  <a:schemeClr val="tx1"/>
                </a:solidFill>
                <a:latin typeface="Open Sans" panose="020B0606030504020204" pitchFamily="34" charset="0"/>
                <a:ea typeface="Open Sans" panose="020B0606030504020204" pitchFamily="34" charset="0"/>
                <a:cs typeface="Open Sans" panose="020B0606030504020204" pitchFamily="34" charset="0"/>
              </a:rPr>
              <a:t>(e.g., </a:t>
            </a:r>
            <a:r>
              <a:rPr lang="en-US" sz="16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Chegg</a:t>
            </a:r>
            <a:r>
              <a:rPr lang="en-US" sz="1600" dirty="0">
                <a:solidFill>
                  <a:schemeClr val="tx1"/>
                </a:solidFill>
                <a:latin typeface="Open Sans" panose="020B0606030504020204" pitchFamily="34" charset="0"/>
                <a:ea typeface="Open Sans" panose="020B0606030504020204" pitchFamily="34" charset="0"/>
                <a:cs typeface="Open Sans" panose="020B0606030504020204" pitchFamily="34" charset="0"/>
              </a:rPr>
              <a:t>, GitHub or elsewhere).</a:t>
            </a:r>
          </a:p>
        </p:txBody>
      </p:sp>
    </p:spTree>
    <p:extLst>
      <p:ext uri="{BB962C8B-B14F-4D97-AF65-F5344CB8AC3E}">
        <p14:creationId xmlns:p14="http://schemas.microsoft.com/office/powerpoint/2010/main" val="1592187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BF876A-DBFE-934C-977B-F83CA22EF4A3}"/>
              </a:ext>
            </a:extLst>
          </p:cNvPr>
          <p:cNvSpPr>
            <a:spLocks noGrp="1"/>
          </p:cNvSpPr>
          <p:nvPr>
            <p:ph sz="half" idx="1"/>
          </p:nvPr>
        </p:nvSpPr>
        <p:spPr/>
        <p:txBody>
          <a:bodyPr/>
          <a:lstStyle/>
          <a:p>
            <a:r>
              <a:rPr lang="en-US" dirty="0"/>
              <a:t>When emailing Queen’s Faculty and Staff, you </a:t>
            </a:r>
            <a:r>
              <a:rPr lang="en-US" u="sng" dirty="0"/>
              <a:t>MUST</a:t>
            </a:r>
            <a:r>
              <a:rPr lang="en-US" dirty="0"/>
              <a:t> use your </a:t>
            </a:r>
            <a:r>
              <a:rPr lang="en-US" u="sng" dirty="0"/>
              <a:t>Queen’s email </a:t>
            </a:r>
            <a:r>
              <a:rPr lang="en-US" dirty="0"/>
              <a:t>and </a:t>
            </a:r>
            <a:r>
              <a:rPr lang="en-US" u="sng" dirty="0"/>
              <a:t>include your Student Number </a:t>
            </a:r>
          </a:p>
        </p:txBody>
      </p:sp>
    </p:spTree>
    <p:extLst>
      <p:ext uri="{BB962C8B-B14F-4D97-AF65-F5344CB8AC3E}">
        <p14:creationId xmlns:p14="http://schemas.microsoft.com/office/powerpoint/2010/main" val="490488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A2DA-EEEC-634D-B90D-697B7522783A}"/>
              </a:ext>
            </a:extLst>
          </p:cNvPr>
          <p:cNvSpPr>
            <a:spLocks noGrp="1"/>
          </p:cNvSpPr>
          <p:nvPr>
            <p:ph type="title"/>
          </p:nvPr>
        </p:nvSpPr>
        <p:spPr/>
        <p:txBody>
          <a:bodyPr/>
          <a:lstStyle/>
          <a:p>
            <a:r>
              <a:rPr lang="en-US" dirty="0"/>
              <a:t>Student Number and Email</a:t>
            </a:r>
          </a:p>
        </p:txBody>
      </p:sp>
      <p:sp>
        <p:nvSpPr>
          <p:cNvPr id="3" name="Content Placeholder 2">
            <a:extLst>
              <a:ext uri="{FF2B5EF4-FFF2-40B4-BE49-F238E27FC236}">
                <a16:creationId xmlns:a16="http://schemas.microsoft.com/office/drawing/2014/main" id="{427C4201-B1D6-8749-A5EF-1A65A0EF2CEA}"/>
              </a:ext>
            </a:extLst>
          </p:cNvPr>
          <p:cNvSpPr>
            <a:spLocks noGrp="1"/>
          </p:cNvSpPr>
          <p:nvPr>
            <p:ph sz="half" idx="1"/>
          </p:nvPr>
        </p:nvSpPr>
        <p:spPr/>
        <p:txBody>
          <a:bodyPr/>
          <a:lstStyle/>
          <a:p>
            <a:pPr marL="0" indent="0">
              <a:buNone/>
            </a:pPr>
            <a:r>
              <a:rPr lang="en-US" sz="1800" b="1" dirty="0">
                <a:latin typeface="Open Sans Semibold" panose="020B0606030504020204" pitchFamily="34" charset="0"/>
                <a:ea typeface="Open Sans Semibold" panose="020B0606030504020204" pitchFamily="34" charset="0"/>
                <a:cs typeface="Open Sans Semibold" panose="020B0606030504020204" pitchFamily="34" charset="0"/>
              </a:rPr>
              <a:t>Include your </a:t>
            </a:r>
            <a:r>
              <a:rPr lang="en-US" sz="1800" b="1" dirty="0">
                <a:solidFill>
                  <a:srgbClr val="002060"/>
                </a:solidFill>
                <a:latin typeface="Open Sans Semibold" panose="020B0606030504020204" pitchFamily="34" charset="0"/>
                <a:ea typeface="Open Sans Semibold" panose="020B0606030504020204" pitchFamily="34" charset="0"/>
                <a:cs typeface="Open Sans Semibold" panose="020B0606030504020204" pitchFamily="34" charset="0"/>
              </a:rPr>
              <a:t>name</a:t>
            </a:r>
            <a:r>
              <a:rPr lang="en-US" sz="1800" b="1" dirty="0">
                <a:latin typeface="Open Sans Semibold" panose="020B0606030504020204" pitchFamily="34" charset="0"/>
                <a:ea typeface="Open Sans Semibold" panose="020B0606030504020204" pitchFamily="34" charset="0"/>
                <a:cs typeface="Open Sans Semibold" panose="020B0606030504020204" pitchFamily="34" charset="0"/>
              </a:rPr>
              <a:t> and </a:t>
            </a:r>
            <a:r>
              <a:rPr lang="en-US" sz="1800" b="1" dirty="0">
                <a:solidFill>
                  <a:srgbClr val="002060"/>
                </a:solidFill>
                <a:latin typeface="Open Sans Semibold" panose="020B0606030504020204" pitchFamily="34" charset="0"/>
                <a:ea typeface="Open Sans Semibold" panose="020B0606030504020204" pitchFamily="34" charset="0"/>
                <a:cs typeface="Open Sans Semibold" panose="020B0606030504020204" pitchFamily="34" charset="0"/>
              </a:rPr>
              <a:t>student number </a:t>
            </a:r>
            <a:r>
              <a:rPr lang="en-US" sz="1800" b="1" dirty="0">
                <a:latin typeface="Open Sans Semibold" panose="020B0606030504020204" pitchFamily="34" charset="0"/>
                <a:ea typeface="Open Sans Semibold" panose="020B0606030504020204" pitchFamily="34" charset="0"/>
                <a:cs typeface="Open Sans Semibold" panose="020B0606030504020204" pitchFamily="34" charset="0"/>
              </a:rPr>
              <a:t>in your Queen’s email signature and/or body of email. </a:t>
            </a:r>
          </a:p>
          <a:p>
            <a:pPr marL="0" indent="0" algn="ctr">
              <a:buNone/>
            </a:pPr>
            <a:endParaRPr lang="en-CA" b="1" dirty="0">
              <a:latin typeface="Open Sans Semibold" panose="020B0606030504020204" pitchFamily="34" charset="0"/>
              <a:ea typeface="Open Sans Semibold" panose="020B0606030504020204" pitchFamily="34" charset="0"/>
              <a:cs typeface="Open Sans Semibold" panose="020B0606030504020204" pitchFamily="34" charset="0"/>
            </a:endParaRPr>
          </a:p>
          <a:p>
            <a:pPr marL="0" indent="0">
              <a:buNone/>
            </a:pPr>
            <a:r>
              <a:rPr lang="en-US" b="1" dirty="0"/>
              <a:t>To protect students’ privacy and records</a:t>
            </a:r>
          </a:p>
          <a:p>
            <a:r>
              <a:rPr lang="en-US" dirty="0"/>
              <a:t>Inquiries from non-Queens emails will be dismissed</a:t>
            </a:r>
          </a:p>
          <a:p>
            <a:r>
              <a:rPr lang="en-US" dirty="0"/>
              <a:t>Emails without student name </a:t>
            </a:r>
            <a:r>
              <a:rPr lang="en-US" b="1" dirty="0"/>
              <a:t>and</a:t>
            </a:r>
            <a:r>
              <a:rPr lang="en-US" dirty="0"/>
              <a:t> student number will be dismissed</a:t>
            </a:r>
          </a:p>
        </p:txBody>
      </p:sp>
    </p:spTree>
    <p:extLst>
      <p:ext uri="{BB962C8B-B14F-4D97-AF65-F5344CB8AC3E}">
        <p14:creationId xmlns:p14="http://schemas.microsoft.com/office/powerpoint/2010/main" val="2788273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95C61-0BA0-DB4B-A287-6CEB3F6EF727}"/>
              </a:ext>
            </a:extLst>
          </p:cNvPr>
          <p:cNvSpPr>
            <a:spLocks noGrp="1"/>
          </p:cNvSpPr>
          <p:nvPr>
            <p:ph type="title"/>
          </p:nvPr>
        </p:nvSpPr>
        <p:spPr/>
        <p:txBody>
          <a:bodyPr/>
          <a:lstStyle/>
          <a:p>
            <a:r>
              <a:rPr lang="en-US" dirty="0"/>
              <a:t>Academic Accommodations</a:t>
            </a:r>
          </a:p>
        </p:txBody>
      </p:sp>
      <p:sp>
        <p:nvSpPr>
          <p:cNvPr id="3" name="Text Placeholder 2">
            <a:extLst>
              <a:ext uri="{FF2B5EF4-FFF2-40B4-BE49-F238E27FC236}">
                <a16:creationId xmlns:a16="http://schemas.microsoft.com/office/drawing/2014/main" id="{43F0D777-9800-0E4D-BA7E-0F67026CDE36}"/>
              </a:ext>
            </a:extLst>
          </p:cNvPr>
          <p:cNvSpPr>
            <a:spLocks noGrp="1"/>
          </p:cNvSpPr>
          <p:nvPr>
            <p:ph type="body" sz="quarter" idx="10"/>
          </p:nvPr>
        </p:nvSpPr>
        <p:spPr>
          <a:xfrm>
            <a:off x="5999584" y="1591200"/>
            <a:ext cx="5495215" cy="3590727"/>
          </a:xfrm>
        </p:spPr>
        <p:txBody>
          <a:bodyPr/>
          <a:lstStyle/>
          <a:p>
            <a:r>
              <a:rPr lang="en-US" dirty="0"/>
              <a:t>Submission process:</a:t>
            </a:r>
          </a:p>
          <a:p>
            <a:r>
              <a:rPr lang="en-US" dirty="0"/>
              <a:t>Use the VENTUS portal for accommodated students:</a:t>
            </a:r>
          </a:p>
          <a:p>
            <a:r>
              <a:rPr lang="en-US" dirty="0">
                <a:hlinkClick r:id="rId3"/>
              </a:rPr>
              <a:t>https://ventus.queensu.ca/ventus/landing.php</a:t>
            </a:r>
            <a:r>
              <a:rPr lang="en-US" dirty="0"/>
              <a:t> </a:t>
            </a:r>
          </a:p>
          <a:p>
            <a:endParaRPr lang="en-US" dirty="0"/>
          </a:p>
          <a:p>
            <a:r>
              <a:rPr lang="en-US" dirty="0"/>
              <a:t>Contact:</a:t>
            </a:r>
          </a:p>
          <a:p>
            <a:r>
              <a:rPr lang="en-US" dirty="0"/>
              <a:t>FEAS Program Advisor, Accommodations &amp; Considerations engineering.aac@queensu.ca </a:t>
            </a:r>
          </a:p>
        </p:txBody>
      </p:sp>
      <p:sp>
        <p:nvSpPr>
          <p:cNvPr id="4" name="Content Placeholder 3">
            <a:extLst>
              <a:ext uri="{FF2B5EF4-FFF2-40B4-BE49-F238E27FC236}">
                <a16:creationId xmlns:a16="http://schemas.microsoft.com/office/drawing/2014/main" id="{1F75AC4B-7435-F54E-9CF7-A34DCC976198}"/>
              </a:ext>
            </a:extLst>
          </p:cNvPr>
          <p:cNvSpPr>
            <a:spLocks noGrp="1"/>
          </p:cNvSpPr>
          <p:nvPr>
            <p:ph sz="half" idx="1"/>
          </p:nvPr>
        </p:nvSpPr>
        <p:spPr/>
        <p:txBody>
          <a:bodyPr/>
          <a:lstStyle/>
          <a:p>
            <a:pPr marL="0" indent="0">
              <a:buNone/>
            </a:pPr>
            <a:r>
              <a:rPr lang="en-US" dirty="0"/>
              <a:t>A disability may include a </a:t>
            </a:r>
            <a:r>
              <a:rPr lang="en-US" b="1" dirty="0"/>
              <a:t>temporary</a:t>
            </a:r>
            <a:r>
              <a:rPr lang="en-US" dirty="0"/>
              <a:t> (e.g., concussion or broken arm) or</a:t>
            </a:r>
            <a:r>
              <a:rPr lang="en-US" b="1" dirty="0"/>
              <a:t> permanent </a:t>
            </a:r>
            <a:r>
              <a:rPr lang="en-US" dirty="0"/>
              <a:t>(e.g., learning disability) </a:t>
            </a:r>
            <a:r>
              <a:rPr lang="en-US" b="1" dirty="0"/>
              <a:t>condition</a:t>
            </a:r>
            <a:r>
              <a:rPr lang="en-US" dirty="0"/>
              <a:t>.</a:t>
            </a:r>
          </a:p>
          <a:p>
            <a:pPr marL="0" indent="0" algn="l">
              <a:buNone/>
            </a:pPr>
            <a:r>
              <a:rPr lang="en-US" b="0" i="0" dirty="0">
                <a:solidFill>
                  <a:srgbClr val="000000"/>
                </a:solidFill>
                <a:effectLst/>
                <a:latin typeface="Open Sans" pitchFamily="2" charset="0"/>
                <a:ea typeface="Open Sans" pitchFamily="2" charset="0"/>
                <a:cs typeface="Open Sans" pitchFamily="2" charset="0"/>
              </a:rPr>
              <a:t>Academic Accommodations are issued by </a:t>
            </a:r>
            <a:r>
              <a:rPr lang="en-US" b="0" i="0" u="sng" dirty="0">
                <a:solidFill>
                  <a:srgbClr val="CB204A"/>
                </a:solidFill>
                <a:effectLst/>
                <a:latin typeface="Open Sans" pitchFamily="2" charset="0"/>
                <a:ea typeface="Open Sans" pitchFamily="2" charset="0"/>
                <a:cs typeface="Open Sans" pitchFamily="2" charset="0"/>
                <a:hlinkClick r:id="rId4"/>
              </a:rPr>
              <a:t>Queen’s Student Accessibility Services (QSAS)</a:t>
            </a:r>
            <a:r>
              <a:rPr lang="en-US" b="0" i="0" dirty="0">
                <a:solidFill>
                  <a:srgbClr val="000000"/>
                </a:solidFill>
                <a:effectLst/>
                <a:latin typeface="Open Sans" pitchFamily="2" charset="0"/>
                <a:ea typeface="Open Sans" pitchFamily="2" charset="0"/>
                <a:cs typeface="Open Sans" pitchFamily="2" charset="0"/>
              </a:rPr>
              <a:t> to students who have an ongoing medical condition or other disabilities that affect their academics. </a:t>
            </a:r>
          </a:p>
          <a:p>
            <a:pPr marL="0" indent="0" algn="l">
              <a:buNone/>
            </a:pPr>
            <a:r>
              <a:rPr lang="en-US" b="1" i="0" dirty="0">
                <a:solidFill>
                  <a:srgbClr val="000000"/>
                </a:solidFill>
                <a:effectLst/>
                <a:latin typeface="Open Sans" pitchFamily="2" charset="0"/>
                <a:ea typeface="Open Sans" pitchFamily="2" charset="0"/>
                <a:cs typeface="Open Sans" pitchFamily="2" charset="0"/>
              </a:rPr>
              <a:t>Supporting documentation</a:t>
            </a:r>
            <a:r>
              <a:rPr lang="en-US" b="0" i="0" dirty="0">
                <a:solidFill>
                  <a:srgbClr val="000000"/>
                </a:solidFill>
                <a:effectLst/>
                <a:latin typeface="Open Sans" pitchFamily="2" charset="0"/>
                <a:ea typeface="Open Sans" pitchFamily="2" charset="0"/>
                <a:cs typeface="Open Sans" pitchFamily="2" charset="0"/>
              </a:rPr>
              <a:t> – QSAS requires professional documentation from a specialist to determine what accommodations will be granted.</a:t>
            </a:r>
          </a:p>
          <a:p>
            <a:pPr marL="0" indent="0">
              <a:buNone/>
            </a:pPr>
            <a:endParaRPr lang="en-US" dirty="0"/>
          </a:p>
        </p:txBody>
      </p:sp>
    </p:spTree>
    <p:extLst>
      <p:ext uri="{BB962C8B-B14F-4D97-AF65-F5344CB8AC3E}">
        <p14:creationId xmlns:p14="http://schemas.microsoft.com/office/powerpoint/2010/main" val="15601752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95C61-0BA0-DB4B-A287-6CEB3F6EF727}"/>
              </a:ext>
            </a:extLst>
          </p:cNvPr>
          <p:cNvSpPr>
            <a:spLocks noGrp="1"/>
          </p:cNvSpPr>
          <p:nvPr>
            <p:ph type="title"/>
          </p:nvPr>
        </p:nvSpPr>
        <p:spPr/>
        <p:txBody>
          <a:bodyPr/>
          <a:lstStyle/>
          <a:p>
            <a:r>
              <a:rPr lang="en-US" dirty="0"/>
              <a:t>Academic Considerations</a:t>
            </a:r>
          </a:p>
        </p:txBody>
      </p:sp>
      <p:sp>
        <p:nvSpPr>
          <p:cNvPr id="3" name="Text Placeholder 2">
            <a:extLst>
              <a:ext uri="{FF2B5EF4-FFF2-40B4-BE49-F238E27FC236}">
                <a16:creationId xmlns:a16="http://schemas.microsoft.com/office/drawing/2014/main" id="{43F0D777-9800-0E4D-BA7E-0F67026CDE36}"/>
              </a:ext>
            </a:extLst>
          </p:cNvPr>
          <p:cNvSpPr>
            <a:spLocks noGrp="1"/>
          </p:cNvSpPr>
          <p:nvPr>
            <p:ph type="body" sz="quarter" idx="10"/>
          </p:nvPr>
        </p:nvSpPr>
        <p:spPr>
          <a:xfrm>
            <a:off x="5999584" y="1591200"/>
            <a:ext cx="5495215" cy="2893549"/>
          </a:xfrm>
        </p:spPr>
        <p:txBody>
          <a:bodyPr/>
          <a:lstStyle/>
          <a:p>
            <a:r>
              <a:rPr lang="en-US" dirty="0"/>
              <a:t>Find out more about types of Academic Consideration and required documents:</a:t>
            </a:r>
          </a:p>
          <a:p>
            <a:endParaRPr lang="en-US" dirty="0"/>
          </a:p>
          <a:p>
            <a:r>
              <a:rPr lang="en-US" dirty="0">
                <a:hlinkClick r:id="rId3"/>
              </a:rPr>
              <a:t>https://www.queensu.ca/artsci/undergraduate/student-services/academic-consideration</a:t>
            </a:r>
            <a:endParaRPr lang="en-US" dirty="0"/>
          </a:p>
          <a:p>
            <a:endParaRPr lang="en-US" dirty="0"/>
          </a:p>
        </p:txBody>
      </p:sp>
      <p:sp>
        <p:nvSpPr>
          <p:cNvPr id="4" name="Content Placeholder 3">
            <a:extLst>
              <a:ext uri="{FF2B5EF4-FFF2-40B4-BE49-F238E27FC236}">
                <a16:creationId xmlns:a16="http://schemas.microsoft.com/office/drawing/2014/main" id="{1F75AC4B-7435-F54E-9CF7-A34DCC976198}"/>
              </a:ext>
            </a:extLst>
          </p:cNvPr>
          <p:cNvSpPr>
            <a:spLocks noGrp="1"/>
          </p:cNvSpPr>
          <p:nvPr>
            <p:ph sz="half" idx="1"/>
          </p:nvPr>
        </p:nvSpPr>
        <p:spPr/>
        <p:txBody>
          <a:bodyPr/>
          <a:lstStyle/>
          <a:p>
            <a:pPr marL="0" indent="0">
              <a:buNone/>
            </a:pPr>
            <a:r>
              <a:rPr lang="en-US" dirty="0"/>
              <a:t>Academic consideration is meant to help you manage a </a:t>
            </a:r>
            <a:r>
              <a:rPr lang="en-US" b="1" dirty="0"/>
              <a:t>short-term extenuating circumstance </a:t>
            </a:r>
            <a:r>
              <a:rPr lang="en-US" dirty="0"/>
              <a:t>that is beyond your control and could affect your academics.</a:t>
            </a:r>
          </a:p>
          <a:p>
            <a:pPr marL="0" indent="0">
              <a:buNone/>
            </a:pPr>
            <a:r>
              <a:rPr lang="en-US" dirty="0"/>
              <a:t>Examples:</a:t>
            </a:r>
          </a:p>
          <a:p>
            <a:r>
              <a:rPr lang="en-US" dirty="0"/>
              <a:t>Requests for academic consideration up to 3 days</a:t>
            </a:r>
          </a:p>
          <a:p>
            <a:r>
              <a:rPr lang="en-US" dirty="0"/>
              <a:t>Requests for academic consideration between 4 days and 3 months</a:t>
            </a:r>
          </a:p>
          <a:p>
            <a:r>
              <a:rPr lang="en-US" dirty="0"/>
              <a:t>Requests for academic consideration during exam periods</a:t>
            </a:r>
          </a:p>
          <a:p>
            <a:r>
              <a:rPr lang="en-US" dirty="0"/>
              <a:t>Excused Absence for a Significant Event</a:t>
            </a:r>
          </a:p>
          <a:p>
            <a:pPr marL="0" indent="0">
              <a:buNone/>
            </a:pPr>
            <a:endParaRPr lang="en-US" dirty="0"/>
          </a:p>
        </p:txBody>
      </p:sp>
    </p:spTree>
    <p:extLst>
      <p:ext uri="{BB962C8B-B14F-4D97-AF65-F5344CB8AC3E}">
        <p14:creationId xmlns:p14="http://schemas.microsoft.com/office/powerpoint/2010/main" val="4163913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A2DA-EEEC-634D-B90D-697B7522783A}"/>
              </a:ext>
            </a:extLst>
          </p:cNvPr>
          <p:cNvSpPr>
            <a:spLocks noGrp="1"/>
          </p:cNvSpPr>
          <p:nvPr>
            <p:ph type="title"/>
          </p:nvPr>
        </p:nvSpPr>
        <p:spPr/>
        <p:txBody>
          <a:bodyPr/>
          <a:lstStyle/>
          <a:p>
            <a:r>
              <a:rPr lang="en-US" dirty="0"/>
              <a:t>Course Substitutions</a:t>
            </a:r>
          </a:p>
        </p:txBody>
      </p:sp>
      <p:sp>
        <p:nvSpPr>
          <p:cNvPr id="3" name="Content Placeholder 2">
            <a:extLst>
              <a:ext uri="{FF2B5EF4-FFF2-40B4-BE49-F238E27FC236}">
                <a16:creationId xmlns:a16="http://schemas.microsoft.com/office/drawing/2014/main" id="{427C4201-B1D6-8749-A5EF-1A65A0EF2CEA}"/>
              </a:ext>
            </a:extLst>
          </p:cNvPr>
          <p:cNvSpPr>
            <a:spLocks noGrp="1"/>
          </p:cNvSpPr>
          <p:nvPr>
            <p:ph sz="half" idx="1"/>
          </p:nvPr>
        </p:nvSpPr>
        <p:spPr/>
        <p:txBody>
          <a:bodyPr/>
          <a:lstStyle/>
          <a:p>
            <a:pPr marL="0" indent="0">
              <a:buNone/>
            </a:pPr>
            <a:r>
              <a:rPr lang="en-US" b="1" dirty="0"/>
              <a:t>Sometimes a student can request to substitute a course in their program with</a:t>
            </a:r>
          </a:p>
          <a:p>
            <a:r>
              <a:rPr lang="en-US" dirty="0"/>
              <a:t>Courses taken during the summer at another university.</a:t>
            </a:r>
          </a:p>
          <a:p>
            <a:r>
              <a:rPr lang="en-US" dirty="0"/>
              <a:t>Courses taken while on exchange at another university.</a:t>
            </a:r>
          </a:p>
          <a:p>
            <a:r>
              <a:rPr lang="en-US" dirty="0"/>
              <a:t>Courses that are not on the approved TECH lists.</a:t>
            </a:r>
          </a:p>
          <a:p>
            <a:r>
              <a:rPr lang="en-US" dirty="0"/>
              <a:t>A course to replace a core course*.  </a:t>
            </a:r>
          </a:p>
          <a:p>
            <a:pPr marL="685800" lvl="3" indent="0">
              <a:buNone/>
            </a:pPr>
            <a:r>
              <a:rPr lang="en-US" dirty="0"/>
              <a:t>(*NOTE: This form of substitution is rare and requires detailed information as to why the student is not taking the core course at their home university.)</a:t>
            </a:r>
          </a:p>
        </p:txBody>
      </p:sp>
    </p:spTree>
    <p:extLst>
      <p:ext uri="{BB962C8B-B14F-4D97-AF65-F5344CB8AC3E}">
        <p14:creationId xmlns:p14="http://schemas.microsoft.com/office/powerpoint/2010/main" val="2847121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ECD23-761E-AAFA-B337-22F79E9AC92B}"/>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ECE Advisors</a:t>
            </a:r>
          </a:p>
        </p:txBody>
      </p:sp>
      <p:sp>
        <p:nvSpPr>
          <p:cNvPr id="3" name="Content Placeholder 2">
            <a:extLst>
              <a:ext uri="{FF2B5EF4-FFF2-40B4-BE49-F238E27FC236}">
                <a16:creationId xmlns:a16="http://schemas.microsoft.com/office/drawing/2014/main" id="{81CBDB2D-D141-2B63-2A28-CB84FD0F484C}"/>
              </a:ext>
            </a:extLst>
          </p:cNvPr>
          <p:cNvSpPr>
            <a:spLocks noGrp="1"/>
          </p:cNvSpPr>
          <p:nvPr>
            <p:ph sz="half" idx="1"/>
          </p:nvPr>
        </p:nvSpPr>
        <p:spPr/>
        <p:txBody>
          <a:bodyPr vert="horz" lIns="91440" tIns="45720" rIns="91440" bIns="45720" rtlCol="0" anchor="t">
            <a:noAutofit/>
          </a:bodyPr>
          <a:lstStyle/>
          <a:p>
            <a:r>
              <a:rPr lang="en-US" dirty="0">
                <a:latin typeface="Open Sans"/>
                <a:ea typeface="Open Sans"/>
                <a:cs typeface="Open Sans"/>
              </a:rPr>
              <a:t>ECE UG Assistants (WLH-416)</a:t>
            </a:r>
            <a:endParaRPr lang="en-US" dirty="0"/>
          </a:p>
          <a:p>
            <a:pPr lvl="2">
              <a:spcAft>
                <a:spcPts val="0"/>
              </a:spcAft>
            </a:pPr>
            <a:r>
              <a:rPr lang="en-US" dirty="0">
                <a:latin typeface="Open Sans"/>
                <a:ea typeface="Open Sans"/>
                <a:cs typeface="Open Sans"/>
              </a:rPr>
              <a:t>Irina Pavich (</a:t>
            </a:r>
            <a:r>
              <a:rPr lang="en-US" dirty="0">
                <a:latin typeface="Open Sans"/>
                <a:ea typeface="Open Sans"/>
                <a:cs typeface="Open Sans"/>
                <a:hlinkClick r:id="rId3"/>
              </a:rPr>
              <a:t>irina.pavich@queensu.ca</a:t>
            </a:r>
            <a:r>
              <a:rPr lang="en-US" dirty="0">
                <a:latin typeface="Open Sans"/>
                <a:ea typeface="Open Sans"/>
                <a:cs typeface="Open Sans"/>
              </a:rPr>
              <a:t>), Last Names </a:t>
            </a:r>
            <a:r>
              <a:rPr lang="en-US" b="1" dirty="0">
                <a:latin typeface="Open Sans"/>
                <a:ea typeface="Open Sans"/>
                <a:cs typeface="Open Sans"/>
              </a:rPr>
              <a:t>A – L</a:t>
            </a:r>
            <a:r>
              <a:rPr lang="en-US" dirty="0">
                <a:latin typeface="Open Sans"/>
                <a:ea typeface="Open Sans"/>
                <a:cs typeface="Open Sans"/>
              </a:rPr>
              <a:t>;</a:t>
            </a:r>
            <a:endParaRPr lang="en-US" dirty="0"/>
          </a:p>
          <a:p>
            <a:pPr lvl="2">
              <a:spcAft>
                <a:spcPts val="600"/>
              </a:spcAft>
            </a:pPr>
            <a:r>
              <a:rPr lang="en-US" dirty="0">
                <a:latin typeface="Open Sans"/>
                <a:ea typeface="Open Sans"/>
                <a:cs typeface="Open Sans"/>
              </a:rPr>
              <a:t>Jazmine Battle (</a:t>
            </a:r>
            <a:r>
              <a:rPr lang="en-US" dirty="0">
                <a:latin typeface="Open Sans"/>
                <a:ea typeface="Open Sans"/>
                <a:cs typeface="Open Sans"/>
                <a:hlinkClick r:id="rId4"/>
              </a:rPr>
              <a:t>j.battle@queensu.ca</a:t>
            </a:r>
            <a:r>
              <a:rPr lang="en-US" dirty="0">
                <a:latin typeface="Open Sans"/>
                <a:ea typeface="Open Sans"/>
                <a:cs typeface="Open Sans"/>
              </a:rPr>
              <a:t>), Last Names </a:t>
            </a:r>
            <a:r>
              <a:rPr lang="en-US" b="1" dirty="0">
                <a:latin typeface="Open Sans"/>
                <a:ea typeface="Open Sans"/>
                <a:cs typeface="Open Sans"/>
              </a:rPr>
              <a:t>M – Z;</a:t>
            </a:r>
            <a:endParaRPr lang="en-US" i="1" dirty="0"/>
          </a:p>
          <a:p>
            <a:pPr>
              <a:spcAft>
                <a:spcPts val="600"/>
              </a:spcAft>
            </a:pPr>
            <a:r>
              <a:rPr lang="en-US" dirty="0"/>
              <a:t>EE Undergraduate Chair:</a:t>
            </a:r>
          </a:p>
          <a:p>
            <a:pPr lvl="2"/>
            <a:r>
              <a:rPr lang="en-US" dirty="0"/>
              <a:t>Prof. Il-Min Kim (</a:t>
            </a:r>
            <a:r>
              <a:rPr lang="en-US" dirty="0">
                <a:hlinkClick r:id="rId5"/>
              </a:rPr>
              <a:t>eeugradchair@queensu.ca</a:t>
            </a:r>
            <a:r>
              <a:rPr lang="en-US" dirty="0"/>
              <a:t>) </a:t>
            </a:r>
          </a:p>
          <a:p>
            <a:r>
              <a:rPr lang="en-US" dirty="0"/>
              <a:t>CE Undergraduate Chair:</a:t>
            </a:r>
          </a:p>
          <a:p>
            <a:pPr lvl="2"/>
            <a:r>
              <a:rPr lang="en-US" dirty="0"/>
              <a:t>Prof. Jianbing Ni (</a:t>
            </a:r>
            <a:r>
              <a:rPr lang="en-US" dirty="0">
                <a:hlinkClick r:id="rId6"/>
              </a:rPr>
              <a:t>ceugradchair@queensu.ca</a:t>
            </a:r>
            <a:r>
              <a:rPr lang="en-US" dirty="0"/>
              <a:t>) </a:t>
            </a:r>
          </a:p>
          <a:p>
            <a:r>
              <a:rPr lang="en-US" dirty="0"/>
              <a:t>UG Program Advisors </a:t>
            </a:r>
            <a:r>
              <a:rPr lang="en-US" dirty="0">
                <a:hlinkClick r:id="rId7"/>
              </a:rPr>
              <a:t>https://www.ece.queensu.ca/undergraduate/contacts.html</a:t>
            </a:r>
            <a:endParaRPr lang="en-US" dirty="0"/>
          </a:p>
          <a:p>
            <a:r>
              <a:rPr lang="en-US" dirty="0"/>
              <a:t>Exchange Program/Transfer Advisor: Prof. Brian Frank </a:t>
            </a:r>
            <a:r>
              <a:rPr lang="en-US" dirty="0">
                <a:hlinkClick r:id="rId8"/>
              </a:rPr>
              <a:t>frankb@queensu.ca</a:t>
            </a:r>
            <a:endParaRPr lang="en-US" dirty="0"/>
          </a:p>
        </p:txBody>
      </p:sp>
    </p:spTree>
    <p:extLst>
      <p:ext uri="{BB962C8B-B14F-4D97-AF65-F5344CB8AC3E}">
        <p14:creationId xmlns:p14="http://schemas.microsoft.com/office/powerpoint/2010/main" val="3090187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A2DA-EEEC-634D-B90D-697B7522783A}"/>
              </a:ext>
            </a:extLst>
          </p:cNvPr>
          <p:cNvSpPr>
            <a:spLocks noGrp="1"/>
          </p:cNvSpPr>
          <p:nvPr>
            <p:ph type="title"/>
          </p:nvPr>
        </p:nvSpPr>
        <p:spPr/>
        <p:txBody>
          <a:bodyPr/>
          <a:lstStyle/>
          <a:p>
            <a:r>
              <a:rPr lang="en-US" dirty="0"/>
              <a:t>Course Substitutions: Process</a:t>
            </a:r>
          </a:p>
        </p:txBody>
      </p:sp>
      <p:sp>
        <p:nvSpPr>
          <p:cNvPr id="3" name="Content Placeholder 2">
            <a:extLst>
              <a:ext uri="{FF2B5EF4-FFF2-40B4-BE49-F238E27FC236}">
                <a16:creationId xmlns:a16="http://schemas.microsoft.com/office/drawing/2014/main" id="{427C4201-B1D6-8749-A5EF-1A65A0EF2CEA}"/>
              </a:ext>
            </a:extLst>
          </p:cNvPr>
          <p:cNvSpPr>
            <a:spLocks noGrp="1"/>
          </p:cNvSpPr>
          <p:nvPr>
            <p:ph sz="half" idx="1"/>
          </p:nvPr>
        </p:nvSpPr>
        <p:spPr/>
        <p:txBody>
          <a:bodyPr/>
          <a:lstStyle/>
          <a:p>
            <a:pPr marL="0" indent="0">
              <a:lnSpc>
                <a:spcPct val="100000"/>
              </a:lnSpc>
              <a:buNone/>
            </a:pPr>
            <a:r>
              <a:rPr lang="en-US" dirty="0"/>
              <a:t>1. To submit your request, you will need the following information on the course you are planning to take:</a:t>
            </a:r>
          </a:p>
          <a:p>
            <a:pPr lvl="3">
              <a:lnSpc>
                <a:spcPct val="100000"/>
              </a:lnSpc>
            </a:pPr>
            <a:r>
              <a:rPr lang="en-US" dirty="0"/>
              <a:t>Course syllabus</a:t>
            </a:r>
          </a:p>
          <a:p>
            <a:pPr lvl="3">
              <a:lnSpc>
                <a:spcPct val="100000"/>
              </a:lnSpc>
            </a:pPr>
            <a:r>
              <a:rPr lang="en-US" dirty="0"/>
              <a:t>Total # of lecture/lab/tutorial hours</a:t>
            </a:r>
          </a:p>
          <a:p>
            <a:pPr lvl="3">
              <a:lnSpc>
                <a:spcPct val="100000"/>
              </a:lnSpc>
            </a:pPr>
            <a:r>
              <a:rPr lang="en-US" dirty="0"/>
              <a:t>Course grading scheme</a:t>
            </a:r>
          </a:p>
          <a:p>
            <a:pPr lvl="3">
              <a:lnSpc>
                <a:spcPct val="100000"/>
              </a:lnSpc>
            </a:pPr>
            <a:r>
              <a:rPr lang="en-US" dirty="0"/>
              <a:t>Reason why you would like to substitute one course with another</a:t>
            </a:r>
          </a:p>
          <a:p>
            <a:pPr lvl="3">
              <a:lnSpc>
                <a:spcPct val="100000"/>
              </a:lnSpc>
            </a:pPr>
            <a:r>
              <a:rPr lang="en-US" dirty="0"/>
              <a:t>Completed Substitution Request Form</a:t>
            </a:r>
          </a:p>
          <a:p>
            <a:pPr marL="0" indent="0">
              <a:buNone/>
            </a:pPr>
            <a:r>
              <a:rPr lang="en-US" dirty="0"/>
              <a:t>2. Instructor Signature: a) CORE/TECH Courses:  The instructor of the course to be substituted will also need to sign the form as an indication that the course is a good substitute b) COMP Courses:  No instructor signature required. </a:t>
            </a:r>
            <a:br>
              <a:rPr lang="en-US" dirty="0"/>
            </a:br>
            <a:endParaRPr lang="en-US" dirty="0"/>
          </a:p>
          <a:p>
            <a:pPr marL="0" indent="0">
              <a:buNone/>
            </a:pPr>
            <a:r>
              <a:rPr lang="en-US" dirty="0"/>
              <a:t>For full process, read this Wiki page: </a:t>
            </a:r>
            <a:r>
              <a:rPr lang="en-US" dirty="0">
                <a:hlinkClick r:id="rId3"/>
              </a:rPr>
              <a:t>https://wiki.queensu.ca/display/ECES/Substitution+Request</a:t>
            </a:r>
            <a:r>
              <a:rPr lang="en-US" dirty="0"/>
              <a:t> </a:t>
            </a:r>
          </a:p>
        </p:txBody>
      </p:sp>
    </p:spTree>
    <p:extLst>
      <p:ext uri="{BB962C8B-B14F-4D97-AF65-F5344CB8AC3E}">
        <p14:creationId xmlns:p14="http://schemas.microsoft.com/office/powerpoint/2010/main" val="773545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CCB57-5529-F45C-0D8F-C45FC3F662C1}"/>
              </a:ext>
            </a:extLst>
          </p:cNvPr>
          <p:cNvSpPr>
            <a:spLocks noGrp="1"/>
          </p:cNvSpPr>
          <p:nvPr>
            <p:ph type="title"/>
          </p:nvPr>
        </p:nvSpPr>
        <p:spPr/>
        <p:txBody>
          <a:bodyPr/>
          <a:lstStyle/>
          <a:p>
            <a:r>
              <a:rPr lang="en-US" dirty="0"/>
              <a:t>Prerequisites</a:t>
            </a:r>
          </a:p>
        </p:txBody>
      </p:sp>
      <p:sp>
        <p:nvSpPr>
          <p:cNvPr id="3" name="Content Placeholder 2">
            <a:extLst>
              <a:ext uri="{FF2B5EF4-FFF2-40B4-BE49-F238E27FC236}">
                <a16:creationId xmlns:a16="http://schemas.microsoft.com/office/drawing/2014/main" id="{C20D627E-C6A3-F687-D234-026AB99475DB}"/>
              </a:ext>
            </a:extLst>
          </p:cNvPr>
          <p:cNvSpPr>
            <a:spLocks noGrp="1"/>
          </p:cNvSpPr>
          <p:nvPr>
            <p:ph sz="half" idx="1"/>
          </p:nvPr>
        </p:nvSpPr>
        <p:spPr/>
        <p:txBody>
          <a:bodyPr/>
          <a:lstStyle/>
          <a:p>
            <a:r>
              <a:rPr lang="en-US" dirty="0"/>
              <a:t>Prerequisites: capture material necessary to do the course </a:t>
            </a:r>
          </a:p>
          <a:p>
            <a:pPr lvl="2"/>
            <a:r>
              <a:rPr lang="en-US" dirty="0"/>
              <a:t>If the professor thought you could do the course without knowing that material, it would not have been made a prerequisite </a:t>
            </a:r>
          </a:p>
          <a:p>
            <a:r>
              <a:rPr lang="en-US" dirty="0"/>
              <a:t>So prerequisites only waived in exceptional circumstances </a:t>
            </a:r>
          </a:p>
          <a:p>
            <a:pPr lvl="2"/>
            <a:r>
              <a:rPr lang="en-US" dirty="0"/>
              <a:t>Submit to Undergraduate Program Assistant the Prerequisite Waiver Form which asks Undergrad Chair to waive prerequisite:</a:t>
            </a:r>
          </a:p>
          <a:p>
            <a:pPr marL="0" indent="0">
              <a:buNone/>
            </a:pPr>
            <a:r>
              <a:rPr lang="en-US" sz="1600" b="0" dirty="0">
                <a:solidFill>
                  <a:srgbClr val="0052CC"/>
                </a:solidFill>
                <a:latin typeface="-apple-system"/>
                <a:hlinkClick r:id="rId3"/>
              </a:rPr>
              <a:t>https://engineering.queensu.ca/current-students/forms-online</a:t>
            </a:r>
            <a:endParaRPr lang="en-US" sz="1600" b="0" dirty="0">
              <a:solidFill>
                <a:srgbClr val="0052CC"/>
              </a:solidFill>
              <a:latin typeface="-apple-system"/>
            </a:endParaRPr>
          </a:p>
          <a:p>
            <a:pPr marL="0" indent="0">
              <a:buNone/>
            </a:pPr>
            <a:r>
              <a:rPr lang="en-US" dirty="0">
                <a:solidFill>
                  <a:srgbClr val="B90E31"/>
                </a:solidFill>
                <a:latin typeface="Open Sans SemiBold" pitchFamily="2" charset="0"/>
                <a:ea typeface="Open Sans SemiBold" pitchFamily="2" charset="0"/>
                <a:cs typeface="Open Sans SemiBold" pitchFamily="2" charset="0"/>
              </a:rPr>
              <a:t>Before submitting the form, the instructor of the course for which the waiver is required must approve the waiver justification in writing (sign the form or provide the approval over the email)</a:t>
            </a:r>
          </a:p>
        </p:txBody>
      </p:sp>
    </p:spTree>
    <p:extLst>
      <p:ext uri="{BB962C8B-B14F-4D97-AF65-F5344CB8AC3E}">
        <p14:creationId xmlns:p14="http://schemas.microsoft.com/office/powerpoint/2010/main" val="2144888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BF876A-DBFE-934C-977B-F83CA22EF4A3}"/>
              </a:ext>
            </a:extLst>
          </p:cNvPr>
          <p:cNvSpPr>
            <a:spLocks noGrp="1"/>
          </p:cNvSpPr>
          <p:nvPr>
            <p:ph sz="half" idx="1"/>
          </p:nvPr>
        </p:nvSpPr>
        <p:spPr/>
        <p:txBody>
          <a:bodyPr/>
          <a:lstStyle/>
          <a:p>
            <a:r>
              <a:rPr lang="en-US" dirty="0"/>
              <a:t>The Queen’s Undergraduate Internship Program (QUIP) </a:t>
            </a:r>
          </a:p>
          <a:p>
            <a:pPr marL="342900" indent="-342900" algn="l">
              <a:buFont typeface="Arial" panose="020B0604020202020204" pitchFamily="34" charset="0"/>
              <a:buChar char="•"/>
            </a:pPr>
            <a:r>
              <a:rPr lang="en-US" dirty="0"/>
              <a:t>12-16 month accredited paid work experience</a:t>
            </a:r>
          </a:p>
          <a:p>
            <a:pPr marL="342900" indent="-342900" algn="l">
              <a:buFont typeface="Arial" panose="020B0604020202020204" pitchFamily="34" charset="0"/>
              <a:buChar char="•"/>
            </a:pPr>
            <a:r>
              <a:rPr lang="en-US" dirty="0"/>
              <a:t>Go on internship after completing 2</a:t>
            </a:r>
            <a:r>
              <a:rPr lang="en-US" baseline="30000" dirty="0"/>
              <a:t>nd</a:t>
            </a:r>
            <a:r>
              <a:rPr lang="en-US" dirty="0"/>
              <a:t> or 3</a:t>
            </a:r>
            <a:r>
              <a:rPr lang="en-US" baseline="30000" dirty="0"/>
              <a:t>rd</a:t>
            </a:r>
            <a:r>
              <a:rPr lang="en-US" dirty="0"/>
              <a:t> year (after 3</a:t>
            </a:r>
            <a:r>
              <a:rPr lang="en-US" baseline="30000" dirty="0"/>
              <a:t>rd</a:t>
            </a:r>
            <a:r>
              <a:rPr lang="en-US" dirty="0"/>
              <a:t> year is preferred) </a:t>
            </a:r>
          </a:p>
          <a:p>
            <a:pPr marL="342900" indent="-342900" algn="l">
              <a:buFont typeface="Arial" panose="020B0604020202020204" pitchFamily="34" charset="0"/>
              <a:buChar char="•"/>
            </a:pPr>
            <a:r>
              <a:rPr lang="en-US" dirty="0"/>
              <a:t>Your diploma will read: Bachelor of Applied Science, with Professional Internship.</a:t>
            </a:r>
          </a:p>
          <a:p>
            <a:endParaRPr lang="en-US" dirty="0"/>
          </a:p>
        </p:txBody>
      </p:sp>
    </p:spTree>
    <p:extLst>
      <p:ext uri="{BB962C8B-B14F-4D97-AF65-F5344CB8AC3E}">
        <p14:creationId xmlns:p14="http://schemas.microsoft.com/office/powerpoint/2010/main" val="20766104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A2DA-EEEC-634D-B90D-697B7522783A}"/>
              </a:ext>
            </a:extLst>
          </p:cNvPr>
          <p:cNvSpPr>
            <a:spLocks noGrp="1"/>
          </p:cNvSpPr>
          <p:nvPr>
            <p:ph type="title"/>
          </p:nvPr>
        </p:nvSpPr>
        <p:spPr/>
        <p:txBody>
          <a:bodyPr/>
          <a:lstStyle/>
          <a:p>
            <a:r>
              <a:rPr lang="en-US" dirty="0"/>
              <a:t>QUIP: Process</a:t>
            </a:r>
          </a:p>
        </p:txBody>
      </p:sp>
      <p:sp>
        <p:nvSpPr>
          <p:cNvPr id="3" name="Content Placeholder 2">
            <a:extLst>
              <a:ext uri="{FF2B5EF4-FFF2-40B4-BE49-F238E27FC236}">
                <a16:creationId xmlns:a16="http://schemas.microsoft.com/office/drawing/2014/main" id="{427C4201-B1D6-8749-A5EF-1A65A0EF2CEA}"/>
              </a:ext>
            </a:extLst>
          </p:cNvPr>
          <p:cNvSpPr>
            <a:spLocks noGrp="1"/>
          </p:cNvSpPr>
          <p:nvPr>
            <p:ph sz="half" idx="1"/>
          </p:nvPr>
        </p:nvSpPr>
        <p:spPr/>
        <p:txBody>
          <a:bodyPr/>
          <a:lstStyle/>
          <a:p>
            <a:r>
              <a:rPr lang="en-US" dirty="0"/>
              <a:t>Download a faculty-specific registration form from the </a:t>
            </a:r>
            <a:r>
              <a:rPr lang="en-US" dirty="0">
                <a:hlinkClick r:id="rId3"/>
              </a:rPr>
              <a:t>QUIP website</a:t>
            </a:r>
            <a:r>
              <a:rPr lang="en-US" dirty="0"/>
              <a:t> and follow the instructions.</a:t>
            </a:r>
          </a:p>
          <a:p>
            <a:r>
              <a:rPr lang="en-US" dirty="0"/>
              <a:t>Complete and sign the student portion of the form and email it to your Undergraduate Assistant </a:t>
            </a:r>
          </a:p>
          <a:p>
            <a:r>
              <a:rPr lang="en-US" dirty="0"/>
              <a:t>When we return the signed form, log into </a:t>
            </a:r>
            <a:r>
              <a:rPr lang="en-US" dirty="0" err="1"/>
              <a:t>MyCareer</a:t>
            </a:r>
            <a:r>
              <a:rPr lang="en-US" dirty="0"/>
              <a:t> and upload your completed form ($35 registration fee).</a:t>
            </a:r>
          </a:p>
          <a:p>
            <a:r>
              <a:rPr lang="en-US" dirty="0"/>
              <a:t>You will enroll in courses APSC 301, 302, 303 and 304 - Professional Internship. APSC 303 will count towards your program as a 3.5-credit technical elective.</a:t>
            </a:r>
          </a:p>
          <a:p>
            <a:pPr marL="0" indent="0">
              <a:buNone/>
            </a:pPr>
            <a:endParaRPr lang="en-US" dirty="0"/>
          </a:p>
        </p:txBody>
      </p:sp>
    </p:spTree>
    <p:extLst>
      <p:ext uri="{BB962C8B-B14F-4D97-AF65-F5344CB8AC3E}">
        <p14:creationId xmlns:p14="http://schemas.microsoft.com/office/powerpoint/2010/main" val="14207623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A2DA-EEEC-634D-B90D-697B7522783A}"/>
              </a:ext>
            </a:extLst>
          </p:cNvPr>
          <p:cNvSpPr>
            <a:spLocks noGrp="1"/>
          </p:cNvSpPr>
          <p:nvPr>
            <p:ph type="title"/>
          </p:nvPr>
        </p:nvSpPr>
        <p:spPr/>
        <p:txBody>
          <a:bodyPr/>
          <a:lstStyle/>
          <a:p>
            <a:r>
              <a:rPr lang="en-US" dirty="0"/>
              <a:t>Timetabling</a:t>
            </a:r>
          </a:p>
        </p:txBody>
      </p:sp>
      <p:sp>
        <p:nvSpPr>
          <p:cNvPr id="3" name="Content Placeholder 2">
            <a:extLst>
              <a:ext uri="{FF2B5EF4-FFF2-40B4-BE49-F238E27FC236}">
                <a16:creationId xmlns:a16="http://schemas.microsoft.com/office/drawing/2014/main" id="{427C4201-B1D6-8749-A5EF-1A65A0EF2CEA}"/>
              </a:ext>
            </a:extLst>
          </p:cNvPr>
          <p:cNvSpPr>
            <a:spLocks noGrp="1"/>
          </p:cNvSpPr>
          <p:nvPr>
            <p:ph sz="half" idx="1"/>
          </p:nvPr>
        </p:nvSpPr>
        <p:spPr/>
        <p:txBody>
          <a:bodyPr/>
          <a:lstStyle/>
          <a:p>
            <a:r>
              <a:rPr lang="en-US" dirty="0"/>
              <a:t>Timetabling of all courses is done by University Registrar centrally each year</a:t>
            </a:r>
          </a:p>
          <a:p>
            <a:endParaRPr lang="en-US" dirty="0"/>
          </a:p>
          <a:p>
            <a:r>
              <a:rPr lang="en-US" dirty="0"/>
              <a:t>No guarantee that desired combinations of electives are completely conflict-free</a:t>
            </a:r>
          </a:p>
          <a:p>
            <a:pPr marL="0" indent="0">
              <a:buNone/>
            </a:pPr>
            <a:r>
              <a:rPr lang="en-US" i="1" dirty="0"/>
              <a:t>ECE Dept. makes requests to Registrar to help avoid conflicts, but no guarantee</a:t>
            </a:r>
          </a:p>
          <a:p>
            <a:endParaRPr lang="en-US" dirty="0"/>
          </a:p>
          <a:p>
            <a:r>
              <a:rPr lang="en-US" dirty="0"/>
              <a:t>You must be flexible in 3rd-year and 4th-year</a:t>
            </a:r>
          </a:p>
          <a:p>
            <a:pPr marL="0" indent="0">
              <a:buNone/>
            </a:pPr>
            <a:endParaRPr lang="en-US" dirty="0"/>
          </a:p>
        </p:txBody>
      </p:sp>
    </p:spTree>
    <p:extLst>
      <p:ext uri="{BB962C8B-B14F-4D97-AF65-F5344CB8AC3E}">
        <p14:creationId xmlns:p14="http://schemas.microsoft.com/office/powerpoint/2010/main" val="22866834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A0D61-F9B1-0847-A88E-63B0226E986A}"/>
              </a:ext>
            </a:extLst>
          </p:cNvPr>
          <p:cNvSpPr>
            <a:spLocks noGrp="1"/>
          </p:cNvSpPr>
          <p:nvPr>
            <p:ph type="ctrTitle"/>
          </p:nvPr>
        </p:nvSpPr>
        <p:spPr/>
        <p:txBody>
          <a:bodyPr/>
          <a:lstStyle/>
          <a:p>
            <a:r>
              <a:rPr lang="en-US" dirty="0"/>
              <a:t>Support Resources</a:t>
            </a:r>
          </a:p>
        </p:txBody>
      </p:sp>
      <p:sp>
        <p:nvSpPr>
          <p:cNvPr id="3" name="Subtitle 2">
            <a:extLst>
              <a:ext uri="{FF2B5EF4-FFF2-40B4-BE49-F238E27FC236}">
                <a16:creationId xmlns:a16="http://schemas.microsoft.com/office/drawing/2014/main" id="{59CBE896-DCDA-3E45-AE45-E13A750BDC01}"/>
              </a:ext>
            </a:extLst>
          </p:cNvPr>
          <p:cNvSpPr>
            <a:spLocks noGrp="1"/>
          </p:cNvSpPr>
          <p:nvPr>
            <p:ph type="subTitle" idx="1"/>
          </p:nvPr>
        </p:nvSpPr>
        <p:spPr>
          <a:xfrm>
            <a:off x="590924" y="3238578"/>
            <a:ext cx="10905751" cy="1576018"/>
          </a:xfrm>
        </p:spPr>
        <p:txBody>
          <a:bodyPr/>
          <a:lstStyle/>
          <a:p>
            <a:r>
              <a:rPr lang="en-US" dirty="0"/>
              <a:t>University is hard. Never hesitate to reach out for advice and support</a:t>
            </a:r>
          </a:p>
        </p:txBody>
      </p:sp>
    </p:spTree>
    <p:extLst>
      <p:ext uri="{BB962C8B-B14F-4D97-AF65-F5344CB8AC3E}">
        <p14:creationId xmlns:p14="http://schemas.microsoft.com/office/powerpoint/2010/main" val="21762440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7C4201-B1D6-8749-A5EF-1A65A0EF2CEA}"/>
              </a:ext>
            </a:extLst>
          </p:cNvPr>
          <p:cNvSpPr>
            <a:spLocks noGrp="1"/>
          </p:cNvSpPr>
          <p:nvPr>
            <p:ph sz="half" idx="1"/>
          </p:nvPr>
        </p:nvSpPr>
        <p:spPr/>
        <p:txBody>
          <a:bodyPr/>
          <a:lstStyle/>
          <a:p>
            <a:pPr marL="0" indent="0">
              <a:buNone/>
            </a:pPr>
            <a:r>
              <a:rPr lang="en-US" sz="1600" b="1" u="none" strike="noStrike" baseline="0" dirty="0">
                <a:latin typeface="Open Sans" pitchFamily="2" charset="0"/>
                <a:ea typeface="Open Sans" pitchFamily="2" charset="0"/>
                <a:cs typeface="Open Sans" pitchFamily="2" charset="0"/>
              </a:rPr>
              <a:t>Queen’s Student Wellness Services</a:t>
            </a:r>
            <a:r>
              <a:rPr lang="en-US" sz="1600" b="0" u="none" strike="noStrike" baseline="0" dirty="0">
                <a:latin typeface="Open Sans" pitchFamily="2" charset="0"/>
                <a:ea typeface="Open Sans" pitchFamily="2" charset="0"/>
                <a:cs typeface="Open Sans" pitchFamily="2" charset="0"/>
              </a:rPr>
              <a:t>: Medical, mental health, accessibility and health lifestyle appointments. Also offers crisis counselling. </a:t>
            </a:r>
          </a:p>
          <a:p>
            <a:r>
              <a:rPr lang="en-US" sz="1600" b="0" i="0" u="none" strike="noStrike" baseline="0" dirty="0">
                <a:latin typeface="Open Sans" pitchFamily="2" charset="0"/>
                <a:ea typeface="Open Sans" pitchFamily="2" charset="0"/>
                <a:cs typeface="Open Sans" pitchFamily="2" charset="0"/>
                <a:hlinkClick r:id="rId3"/>
              </a:rPr>
              <a:t>https://www.queensu.ca/studentwellness/</a:t>
            </a:r>
            <a:r>
              <a:rPr lang="en-US" sz="1600" b="0" i="0" u="none" strike="noStrike" baseline="0" dirty="0">
                <a:latin typeface="Open Sans" pitchFamily="2" charset="0"/>
                <a:ea typeface="Open Sans" pitchFamily="2" charset="0"/>
                <a:cs typeface="Open Sans" pitchFamily="2" charset="0"/>
              </a:rPr>
              <a:t> </a:t>
            </a:r>
          </a:p>
          <a:p>
            <a:r>
              <a:rPr lang="en-US" sz="1600" b="0" i="0" u="none" strike="noStrike" baseline="0" dirty="0">
                <a:latin typeface="Open Sans" pitchFamily="2" charset="0"/>
                <a:ea typeface="Open Sans" pitchFamily="2" charset="0"/>
                <a:cs typeface="Open Sans" pitchFamily="2" charset="0"/>
              </a:rPr>
              <a:t>Call 613-533-2506 or Visit in person 1</a:t>
            </a:r>
            <a:r>
              <a:rPr lang="en-US" sz="1050" b="0" i="0" u="none" strike="noStrike" baseline="0" dirty="0">
                <a:latin typeface="Open Sans" pitchFamily="2" charset="0"/>
                <a:ea typeface="Open Sans" pitchFamily="2" charset="0"/>
                <a:cs typeface="Open Sans" pitchFamily="2" charset="0"/>
              </a:rPr>
              <a:t>st</a:t>
            </a:r>
            <a:r>
              <a:rPr lang="en-US" sz="1600" b="0" i="0" u="none" strike="noStrike" baseline="0" dirty="0">
                <a:latin typeface="Open Sans" pitchFamily="2" charset="0"/>
                <a:ea typeface="Open Sans" pitchFamily="2" charset="0"/>
                <a:cs typeface="Open Sans" pitchFamily="2" charset="0"/>
              </a:rPr>
              <a:t>Floor Mitchell Hall </a:t>
            </a:r>
          </a:p>
          <a:p>
            <a:pPr marL="0" indent="0">
              <a:buNone/>
            </a:pPr>
            <a:r>
              <a:rPr lang="en-US" sz="1600" b="1" i="0" u="none" strike="noStrike" baseline="0" dirty="0" err="1">
                <a:latin typeface="Open Sans" pitchFamily="2" charset="0"/>
                <a:ea typeface="Open Sans" pitchFamily="2" charset="0"/>
                <a:cs typeface="Open Sans" pitchFamily="2" charset="0"/>
              </a:rPr>
              <a:t>Engwell</a:t>
            </a:r>
            <a:r>
              <a:rPr lang="en-US" sz="1600" b="1" i="0" u="none" strike="noStrike" baseline="0" dirty="0">
                <a:latin typeface="Open Sans" pitchFamily="2" charset="0"/>
                <a:ea typeface="Open Sans" pitchFamily="2" charset="0"/>
                <a:cs typeface="Open Sans" pitchFamily="2" charset="0"/>
              </a:rPr>
              <a:t> Hub</a:t>
            </a:r>
            <a:r>
              <a:rPr lang="en-US" sz="1600" b="0" i="0" u="none" strike="noStrike" baseline="0" dirty="0">
                <a:latin typeface="Open Sans" pitchFamily="2" charset="0"/>
                <a:ea typeface="Open Sans" pitchFamily="2" charset="0"/>
                <a:cs typeface="Open Sans" pitchFamily="2" charset="0"/>
              </a:rPr>
              <a:t>: </a:t>
            </a:r>
          </a:p>
          <a:p>
            <a:r>
              <a:rPr lang="en-US" dirty="0">
                <a:latin typeface="Open Sans" pitchFamily="2" charset="0"/>
                <a:ea typeface="Open Sans" pitchFamily="2" charset="0"/>
                <a:cs typeface="Open Sans" pitchFamily="2" charset="0"/>
                <a:hlinkClick r:id="rId4"/>
              </a:rPr>
              <a:t>https://engineering.queensu.ca/current-students/engwell/index.html</a:t>
            </a:r>
            <a:endParaRPr lang="en-US" dirty="0">
              <a:latin typeface="Open Sans" pitchFamily="2" charset="0"/>
              <a:ea typeface="Open Sans" pitchFamily="2" charset="0"/>
              <a:cs typeface="Open Sans" pitchFamily="2" charset="0"/>
            </a:endParaRPr>
          </a:p>
          <a:p>
            <a:pPr marL="0" indent="0">
              <a:buNone/>
            </a:pPr>
            <a:r>
              <a:rPr lang="en-US" b="1" dirty="0">
                <a:latin typeface="Open Sans" pitchFamily="2" charset="0"/>
                <a:ea typeface="Open Sans" pitchFamily="2" charset="0"/>
                <a:cs typeface="Open Sans" pitchFamily="2" charset="0"/>
              </a:rPr>
              <a:t>FEAS Embedded Counsellors</a:t>
            </a:r>
            <a:r>
              <a:rPr lang="en-US" dirty="0">
                <a:latin typeface="Open Sans" pitchFamily="2" charset="0"/>
                <a:ea typeface="Open Sans" pitchFamily="2" charset="0"/>
                <a:cs typeface="Open Sans" pitchFamily="2" charset="0"/>
              </a:rPr>
              <a:t>:</a:t>
            </a:r>
          </a:p>
          <a:p>
            <a:r>
              <a:rPr lang="en-US" dirty="0">
                <a:hlinkClick r:id="rId5"/>
              </a:rPr>
              <a:t>Personal Counselling – Queen's Engineering and Applied Science (queensu.ca) </a:t>
            </a:r>
            <a:endParaRPr lang="en-US" dirty="0">
              <a:latin typeface="Open Sans" pitchFamily="2" charset="0"/>
              <a:ea typeface="Open Sans" pitchFamily="2" charset="0"/>
              <a:cs typeface="Open Sans" pitchFamily="2" charset="0"/>
            </a:endParaRPr>
          </a:p>
          <a:p>
            <a:pPr marL="0" indent="0">
              <a:buNone/>
            </a:pPr>
            <a:endParaRPr lang="en-US" sz="1600" b="0" i="0" u="none" strike="noStrike" baseline="0" dirty="0">
              <a:latin typeface="Open Sans" pitchFamily="2" charset="0"/>
              <a:ea typeface="Open Sans" pitchFamily="2" charset="0"/>
              <a:cs typeface="Open Sans" pitchFamily="2" charset="0"/>
            </a:endParaRPr>
          </a:p>
        </p:txBody>
      </p:sp>
      <p:sp>
        <p:nvSpPr>
          <p:cNvPr id="5" name="Title 4">
            <a:extLst>
              <a:ext uri="{FF2B5EF4-FFF2-40B4-BE49-F238E27FC236}">
                <a16:creationId xmlns:a16="http://schemas.microsoft.com/office/drawing/2014/main" id="{A6FC56DF-986A-354C-056F-3AE91A2F73B4}"/>
              </a:ext>
            </a:extLst>
          </p:cNvPr>
          <p:cNvSpPr>
            <a:spLocks noGrp="1"/>
          </p:cNvSpPr>
          <p:nvPr>
            <p:ph type="title"/>
          </p:nvPr>
        </p:nvSpPr>
        <p:spPr/>
        <p:txBody>
          <a:bodyPr/>
          <a:lstStyle/>
          <a:p>
            <a:r>
              <a:rPr lang="en-US" dirty="0"/>
              <a:t>Useful Links</a:t>
            </a:r>
          </a:p>
        </p:txBody>
      </p:sp>
    </p:spTree>
    <p:extLst>
      <p:ext uri="{BB962C8B-B14F-4D97-AF65-F5344CB8AC3E}">
        <p14:creationId xmlns:p14="http://schemas.microsoft.com/office/powerpoint/2010/main" val="4813031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7265E-D128-464D-9252-98D592797AD0}"/>
              </a:ext>
            </a:extLst>
          </p:cNvPr>
          <p:cNvSpPr>
            <a:spLocks noGrp="1"/>
          </p:cNvSpPr>
          <p:nvPr>
            <p:ph type="title"/>
          </p:nvPr>
        </p:nvSpPr>
        <p:spPr/>
        <p:txBody>
          <a:bodyPr/>
          <a:lstStyle/>
          <a:p>
            <a:r>
              <a:rPr lang="en-US" dirty="0"/>
              <a:t>Extracurricular Life </a:t>
            </a:r>
          </a:p>
        </p:txBody>
      </p:sp>
      <p:sp>
        <p:nvSpPr>
          <p:cNvPr id="3" name="Content Placeholder 2">
            <a:extLst>
              <a:ext uri="{FF2B5EF4-FFF2-40B4-BE49-F238E27FC236}">
                <a16:creationId xmlns:a16="http://schemas.microsoft.com/office/drawing/2014/main" id="{772E0828-AA4B-F64E-83B8-736C51941466}"/>
              </a:ext>
            </a:extLst>
          </p:cNvPr>
          <p:cNvSpPr>
            <a:spLocks noGrp="1"/>
          </p:cNvSpPr>
          <p:nvPr>
            <p:ph sz="half" idx="1"/>
          </p:nvPr>
        </p:nvSpPr>
        <p:spPr/>
        <p:txBody>
          <a:bodyPr/>
          <a:lstStyle/>
          <a:p>
            <a:pPr marL="0" marR="0" lvl="0" indent="0" algn="l" defTabSz="914400" rtl="0" eaLnBrk="0" fontAlgn="base" latinLnBrk="0" hangingPunct="0">
              <a:lnSpc>
                <a:spcPct val="100000"/>
              </a:lnSpc>
              <a:spcBef>
                <a:spcPct val="20000"/>
              </a:spcBef>
              <a:spcAft>
                <a:spcPct val="0"/>
              </a:spcAft>
              <a:buClrTx/>
              <a:buSzTx/>
              <a:buNone/>
              <a:tabLst/>
              <a:defRPr/>
            </a:pPr>
            <a:endParaRPr kumimoji="0" lang="en-CA" sz="1800" b="0" i="0" u="none" strike="noStrike" kern="0" cap="none" spc="0" normalizeH="0" baseline="0" noProof="0" dirty="0">
              <a:ln>
                <a:noFill/>
              </a:ln>
              <a:solidFill>
                <a:srgbClr val="FF0000"/>
              </a:solidFill>
              <a:effectLst/>
              <a:uLnTx/>
              <a:uFillTx/>
              <a:latin typeface="Open Sans" pitchFamily="2" charset="0"/>
              <a:ea typeface="Open Sans" pitchFamily="2" charset="0"/>
              <a:cs typeface="Open Sans" pitchFamily="2"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CA" b="0" i="0" u="none" strike="noStrike" kern="0" cap="none" spc="0" normalizeH="0" baseline="0" noProof="0" dirty="0">
                <a:ln>
                  <a:noFill/>
                </a:ln>
                <a:effectLst/>
                <a:uLnTx/>
                <a:uFillTx/>
                <a:latin typeface="Open Sans" pitchFamily="2" charset="0"/>
                <a:ea typeface="Open Sans" pitchFamily="2" charset="0"/>
                <a:cs typeface="Open Sans" pitchFamily="2" charset="0"/>
              </a:rPr>
              <a:t>ECE Club</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CA" b="0" i="0" u="none" strike="noStrike" kern="0" cap="none" spc="0" normalizeH="0" baseline="0" noProof="0" dirty="0">
                <a:ln>
                  <a:noFill/>
                </a:ln>
                <a:solidFill>
                  <a:srgbClr val="000000"/>
                </a:solidFill>
                <a:effectLst/>
                <a:uLnTx/>
                <a:uFillTx/>
                <a:latin typeface="Open Sans" pitchFamily="2" charset="0"/>
                <a:ea typeface="Open Sans" pitchFamily="2" charset="0"/>
                <a:cs typeface="Open Sans" pitchFamily="2" charset="0"/>
              </a:rPr>
              <a:t>BBQ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CA" b="0" i="0" u="none" strike="noStrike" kern="0" cap="none" spc="0" normalizeH="0" baseline="0" noProof="0" dirty="0">
                <a:ln>
                  <a:noFill/>
                </a:ln>
                <a:solidFill>
                  <a:srgbClr val="000000"/>
                </a:solidFill>
                <a:effectLst/>
                <a:uLnTx/>
                <a:uFillTx/>
                <a:latin typeface="Open Sans" pitchFamily="2" charset="0"/>
                <a:ea typeface="Open Sans" pitchFamily="2" charset="0"/>
                <a:cs typeface="Open Sans" pitchFamily="2" charset="0"/>
              </a:rPr>
              <a:t>Lunch with Profs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CA" b="0" i="0" u="none" strike="noStrike" kern="0" cap="none" spc="0" normalizeH="0" baseline="0" noProof="0" dirty="0">
                <a:ln>
                  <a:noFill/>
                </a:ln>
                <a:solidFill>
                  <a:srgbClr val="000000"/>
                </a:solidFill>
                <a:effectLst/>
                <a:uLnTx/>
                <a:uFillTx/>
                <a:latin typeface="Open Sans" pitchFamily="2" charset="0"/>
                <a:ea typeface="Open Sans" pitchFamily="2" charset="0"/>
                <a:cs typeface="Open Sans" pitchFamily="2" charset="0"/>
              </a:rPr>
              <a:t>ECE Banquet</a:t>
            </a:r>
          </a:p>
          <a:p>
            <a:pPr marL="457200" marR="0" lvl="1" indent="0" algn="l" defTabSz="914400" rtl="0" eaLnBrk="0" fontAlgn="base" latinLnBrk="0" hangingPunct="0">
              <a:lnSpc>
                <a:spcPct val="100000"/>
              </a:lnSpc>
              <a:spcBef>
                <a:spcPct val="20000"/>
              </a:spcBef>
              <a:spcAft>
                <a:spcPct val="0"/>
              </a:spcAft>
              <a:buClrTx/>
              <a:buSzTx/>
              <a:buFontTx/>
              <a:buNone/>
              <a:tabLst/>
              <a:defRPr/>
            </a:pPr>
            <a:endParaRPr kumimoji="0" lang="en-CA" b="0" i="0" u="none" strike="noStrike" kern="0" cap="none" spc="0" normalizeH="0" baseline="0" noProof="0" dirty="0">
              <a:ln>
                <a:noFill/>
              </a:ln>
              <a:solidFill>
                <a:srgbClr val="000000"/>
              </a:solidFill>
              <a:effectLst/>
              <a:uLnTx/>
              <a:uFillTx/>
              <a:latin typeface="Open Sans" pitchFamily="2" charset="0"/>
              <a:ea typeface="Open Sans" pitchFamily="2" charset="0"/>
              <a:cs typeface="Open Sans" pitchFamily="2" charset="0"/>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CA" b="0" i="0" u="none" strike="noStrike" kern="0" cap="none" spc="0" normalizeH="0" baseline="0" noProof="0" dirty="0">
                <a:ln>
                  <a:noFill/>
                </a:ln>
                <a:solidFill>
                  <a:srgbClr val="000000"/>
                </a:solidFill>
                <a:effectLst/>
                <a:uLnTx/>
                <a:uFillTx/>
                <a:latin typeface="Open Sans" pitchFamily="2" charset="0"/>
                <a:ea typeface="Open Sans" pitchFamily="2" charset="0"/>
                <a:cs typeface="Open Sans" pitchFamily="2" charset="0"/>
              </a:rPr>
              <a:t>Clubs and Teams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CA" b="0" i="0" u="none" strike="noStrike" kern="0" cap="none" spc="0" normalizeH="0" baseline="0" noProof="0" dirty="0">
                <a:ln>
                  <a:noFill/>
                </a:ln>
                <a:solidFill>
                  <a:srgbClr val="000000"/>
                </a:solidFill>
                <a:effectLst/>
                <a:uLnTx/>
                <a:uFillTx/>
                <a:latin typeface="Open Sans" pitchFamily="2" charset="0"/>
                <a:ea typeface="Open Sans" pitchFamily="2" charset="0"/>
                <a:cs typeface="Open Sans" pitchFamily="2" charset="0"/>
                <a:hlinkClick r:id="rId3"/>
              </a:rPr>
              <a:t>Engineering Society Design Teams</a:t>
            </a:r>
            <a:endParaRPr kumimoji="0" lang="en-CA" b="0" i="0" u="none" strike="noStrike" kern="0" cap="none" spc="0" normalizeH="0" baseline="0" noProof="0" dirty="0">
              <a:ln>
                <a:noFill/>
              </a:ln>
              <a:solidFill>
                <a:srgbClr val="000000"/>
              </a:solidFill>
              <a:effectLst/>
              <a:uLnTx/>
              <a:uFillTx/>
              <a:latin typeface="Open Sans" pitchFamily="2" charset="0"/>
              <a:ea typeface="Open Sans" pitchFamily="2" charset="0"/>
              <a:cs typeface="Open Sans" pitchFamily="2" charset="0"/>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CA" b="0" i="0" u="none" strike="noStrike" kern="0" cap="none" spc="0" normalizeH="0" baseline="0" noProof="0" dirty="0">
                <a:ln>
                  <a:noFill/>
                </a:ln>
                <a:solidFill>
                  <a:srgbClr val="000000"/>
                </a:solidFill>
                <a:effectLst/>
                <a:uLnTx/>
                <a:uFillTx/>
                <a:latin typeface="Open Sans" pitchFamily="2" charset="0"/>
                <a:ea typeface="Open Sans" pitchFamily="2" charset="0"/>
                <a:cs typeface="Open Sans" pitchFamily="2" charset="0"/>
              </a:rPr>
              <a:t>IEEE Club</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CA" b="0" i="0" u="none" strike="noStrike" kern="0" cap="none" spc="0" normalizeH="0" baseline="0" noProof="0" dirty="0">
                <a:ln>
                  <a:noFill/>
                </a:ln>
                <a:solidFill>
                  <a:srgbClr val="000000"/>
                </a:solidFill>
                <a:effectLst/>
                <a:uLnTx/>
                <a:uFillTx/>
                <a:latin typeface="Open Sans" pitchFamily="2" charset="0"/>
                <a:ea typeface="Open Sans" pitchFamily="2" charset="0"/>
                <a:cs typeface="Open Sans" pitchFamily="2" charset="0"/>
              </a:rPr>
              <a:t>Queen’s Solar Design team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CA" b="0" i="0" u="none" strike="noStrike" kern="0" cap="none" spc="0" normalizeH="0" baseline="0" noProof="0" dirty="0">
                <a:ln>
                  <a:noFill/>
                </a:ln>
                <a:solidFill>
                  <a:srgbClr val="000000"/>
                </a:solidFill>
                <a:effectLst/>
                <a:uLnTx/>
                <a:uFillTx/>
                <a:latin typeface="Open Sans" pitchFamily="2" charset="0"/>
                <a:ea typeface="Open Sans" pitchFamily="2" charset="0"/>
                <a:cs typeface="Open Sans" pitchFamily="2" charset="0"/>
              </a:rPr>
              <a:t>MAST</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CA" b="0" i="0" u="none" strike="noStrike" kern="0" cap="none" spc="0" normalizeH="0" baseline="0" noProof="0" dirty="0">
                <a:ln>
                  <a:noFill/>
                </a:ln>
                <a:solidFill>
                  <a:srgbClr val="000000"/>
                </a:solidFill>
                <a:effectLst/>
                <a:uLnTx/>
                <a:uFillTx/>
                <a:latin typeface="Open Sans" pitchFamily="2" charset="0"/>
                <a:ea typeface="Open Sans" pitchFamily="2" charset="0"/>
                <a:cs typeface="Open Sans" pitchFamily="2" charset="0"/>
              </a:rPr>
              <a:t>And many more!</a:t>
            </a:r>
          </a:p>
        </p:txBody>
      </p:sp>
      <p:pic>
        <p:nvPicPr>
          <p:cNvPr id="4" name="Picture 3">
            <a:extLst>
              <a:ext uri="{FF2B5EF4-FFF2-40B4-BE49-F238E27FC236}">
                <a16:creationId xmlns:a16="http://schemas.microsoft.com/office/drawing/2014/main" id="{82E5C151-FF1F-E6B5-7E42-8C74A7130CBE}"/>
              </a:ext>
            </a:extLst>
          </p:cNvPr>
          <p:cNvPicPr>
            <a:picLocks noChangeAspect="1"/>
          </p:cNvPicPr>
          <p:nvPr/>
        </p:nvPicPr>
        <p:blipFill>
          <a:blip r:embed="rId4"/>
          <a:stretch>
            <a:fillRect/>
          </a:stretch>
        </p:blipFill>
        <p:spPr>
          <a:xfrm>
            <a:off x="7068396" y="694707"/>
            <a:ext cx="1944793" cy="1822862"/>
          </a:xfrm>
          <a:prstGeom prst="rect">
            <a:avLst/>
          </a:prstGeom>
        </p:spPr>
      </p:pic>
      <p:pic>
        <p:nvPicPr>
          <p:cNvPr id="6" name="Picture 5">
            <a:extLst>
              <a:ext uri="{FF2B5EF4-FFF2-40B4-BE49-F238E27FC236}">
                <a16:creationId xmlns:a16="http://schemas.microsoft.com/office/drawing/2014/main" id="{24FB59EF-39C7-BACA-5A9D-DF2D88F54F63}"/>
              </a:ext>
            </a:extLst>
          </p:cNvPr>
          <p:cNvPicPr>
            <a:picLocks noChangeAspect="1"/>
          </p:cNvPicPr>
          <p:nvPr/>
        </p:nvPicPr>
        <p:blipFill>
          <a:blip r:embed="rId5"/>
          <a:stretch>
            <a:fillRect/>
          </a:stretch>
        </p:blipFill>
        <p:spPr>
          <a:xfrm>
            <a:off x="7821317" y="2517569"/>
            <a:ext cx="3450635" cy="810838"/>
          </a:xfrm>
          <a:prstGeom prst="rect">
            <a:avLst/>
          </a:prstGeom>
        </p:spPr>
      </p:pic>
      <p:pic>
        <p:nvPicPr>
          <p:cNvPr id="7" name="Picture 6">
            <a:extLst>
              <a:ext uri="{FF2B5EF4-FFF2-40B4-BE49-F238E27FC236}">
                <a16:creationId xmlns:a16="http://schemas.microsoft.com/office/drawing/2014/main" id="{E7179968-4151-B957-FDC2-EB67F6E58E66}"/>
              </a:ext>
            </a:extLst>
          </p:cNvPr>
          <p:cNvPicPr>
            <a:picLocks noChangeAspect="1"/>
          </p:cNvPicPr>
          <p:nvPr/>
        </p:nvPicPr>
        <p:blipFill>
          <a:blip r:embed="rId6"/>
          <a:stretch>
            <a:fillRect/>
          </a:stretch>
        </p:blipFill>
        <p:spPr>
          <a:xfrm>
            <a:off x="6922080" y="3701985"/>
            <a:ext cx="2091109" cy="743776"/>
          </a:xfrm>
          <a:prstGeom prst="rect">
            <a:avLst/>
          </a:prstGeom>
        </p:spPr>
      </p:pic>
    </p:spTree>
    <p:extLst>
      <p:ext uri="{BB962C8B-B14F-4D97-AF65-F5344CB8AC3E}">
        <p14:creationId xmlns:p14="http://schemas.microsoft.com/office/powerpoint/2010/main" val="6737251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7C4201-B1D6-8749-A5EF-1A65A0EF2CEA}"/>
              </a:ext>
            </a:extLst>
          </p:cNvPr>
          <p:cNvSpPr>
            <a:spLocks noGrp="1"/>
          </p:cNvSpPr>
          <p:nvPr>
            <p:ph sz="half" idx="1"/>
          </p:nvPr>
        </p:nvSpPr>
        <p:spPr/>
        <p:txBody>
          <a:bodyPr/>
          <a:lstStyle/>
          <a:p>
            <a:pPr marL="0" indent="0">
              <a:buNone/>
            </a:pPr>
            <a:r>
              <a:rPr lang="en-US" sz="1600" b="1" u="none" strike="noStrike" baseline="0" dirty="0">
                <a:latin typeface="Open Sans" pitchFamily="2" charset="0"/>
                <a:ea typeface="Open Sans" pitchFamily="2" charset="0"/>
                <a:cs typeface="Open Sans" pitchFamily="2" charset="0"/>
                <a:hlinkClick r:id="rId3"/>
              </a:rPr>
              <a:t>FEAS</a:t>
            </a:r>
            <a:r>
              <a:rPr lang="en-US" sz="1600" b="1" u="none" strike="noStrike" dirty="0">
                <a:latin typeface="Open Sans" pitchFamily="2" charset="0"/>
                <a:ea typeface="Open Sans" pitchFamily="2" charset="0"/>
                <a:cs typeface="Open Sans" pitchFamily="2" charset="0"/>
                <a:hlinkClick r:id="rId3"/>
              </a:rPr>
              <a:t> Policies and Governance </a:t>
            </a:r>
            <a:r>
              <a:rPr lang="en-US" sz="1600" b="1" u="none" strike="noStrike" dirty="0">
                <a:latin typeface="Open Sans" pitchFamily="2" charset="0"/>
                <a:ea typeface="Open Sans" pitchFamily="2" charset="0"/>
                <a:cs typeface="Open Sans" pitchFamily="2" charset="0"/>
              </a:rPr>
              <a:t>– </a:t>
            </a:r>
            <a:r>
              <a:rPr lang="en-US" dirty="0">
                <a:latin typeface="Open Sans" pitchFamily="2" charset="0"/>
                <a:ea typeface="Open Sans" pitchFamily="2" charset="0"/>
                <a:cs typeface="Open Sans" pitchFamily="2" charset="0"/>
              </a:rPr>
              <a:t>rules and regulations of the Faculty of Engineering and Applied Science</a:t>
            </a:r>
          </a:p>
          <a:p>
            <a:pPr marL="0" indent="0">
              <a:buNone/>
            </a:pPr>
            <a:endParaRPr lang="en-US" sz="500" b="1" u="none" strike="noStrike" baseline="0" dirty="0">
              <a:latin typeface="Open Sans" pitchFamily="2" charset="0"/>
              <a:ea typeface="Open Sans" pitchFamily="2" charset="0"/>
              <a:cs typeface="Open Sans" pitchFamily="2" charset="0"/>
            </a:endParaRPr>
          </a:p>
          <a:p>
            <a:pPr marL="0" indent="0">
              <a:buNone/>
            </a:pPr>
            <a:r>
              <a:rPr lang="en-US" sz="1600" b="1" u="none" strike="noStrike" baseline="0" dirty="0">
                <a:latin typeface="Open Sans" pitchFamily="2" charset="0"/>
                <a:ea typeface="Open Sans" pitchFamily="2" charset="0"/>
                <a:cs typeface="Open Sans" pitchFamily="2" charset="0"/>
              </a:rPr>
              <a:t>See full list of Faculty Policies and regulations in the </a:t>
            </a:r>
            <a:r>
              <a:rPr lang="en-US" sz="1600" b="1" u="none" strike="noStrike" baseline="0" dirty="0">
                <a:latin typeface="Open Sans" pitchFamily="2" charset="0"/>
                <a:ea typeface="Open Sans" pitchFamily="2" charset="0"/>
                <a:cs typeface="Open Sans" pitchFamily="2" charset="0"/>
                <a:hlinkClick r:id="rId4"/>
              </a:rPr>
              <a:t>FEAS Academic Calendar</a:t>
            </a:r>
            <a:endParaRPr lang="en-US" sz="1600" b="1" u="none" strike="noStrike" baseline="0" dirty="0">
              <a:latin typeface="Open Sans" pitchFamily="2" charset="0"/>
              <a:ea typeface="Open Sans" pitchFamily="2" charset="0"/>
              <a:cs typeface="Open Sans" pitchFamily="2" charset="0"/>
            </a:endParaRPr>
          </a:p>
          <a:p>
            <a:r>
              <a:rPr lang="en-US" sz="1600" b="0" i="0" u="none" strike="noStrike" baseline="0" dirty="0">
                <a:latin typeface="Open Sans" pitchFamily="2" charset="0"/>
                <a:ea typeface="Open Sans" pitchFamily="2" charset="0"/>
                <a:cs typeface="Open Sans" pitchFamily="2" charset="0"/>
              </a:rPr>
              <a:t>Reg. 2(e):  course substitutions</a:t>
            </a:r>
          </a:p>
          <a:p>
            <a:pPr marL="457200" lvl="2" indent="0">
              <a:buNone/>
            </a:pPr>
            <a:r>
              <a:rPr lang="en-US" b="0" i="1" u="none" strike="noStrike" baseline="0" dirty="0">
                <a:latin typeface="Open Sans" pitchFamily="2" charset="0"/>
                <a:ea typeface="Open Sans" pitchFamily="2" charset="0"/>
                <a:cs typeface="Open Sans" pitchFamily="2" charset="0"/>
              </a:rPr>
              <a:t>need prior approval to verify equivalence</a:t>
            </a:r>
          </a:p>
          <a:p>
            <a:r>
              <a:rPr lang="en-US" sz="1600" b="0" i="0" u="none" strike="noStrike" baseline="0" dirty="0">
                <a:latin typeface="Open Sans" pitchFamily="2" charset="0"/>
                <a:ea typeface="Open Sans" pitchFamily="2" charset="0"/>
                <a:cs typeface="Open Sans" pitchFamily="2" charset="0"/>
              </a:rPr>
              <a:t>Reg. 7: requirements for graduation</a:t>
            </a:r>
          </a:p>
          <a:p>
            <a:pPr marL="457200" lvl="2" indent="0">
              <a:buNone/>
            </a:pPr>
            <a:r>
              <a:rPr lang="en-US" b="0" i="1" u="none" strike="noStrike" baseline="0" dirty="0">
                <a:latin typeface="Open Sans" pitchFamily="2" charset="0"/>
                <a:ea typeface="Open Sans" pitchFamily="2" charset="0"/>
                <a:cs typeface="Open Sans" pitchFamily="2" charset="0"/>
              </a:rPr>
              <a:t>English Proficiency Test (EPT), 6 years, and a cumulative GPA of 1.6</a:t>
            </a:r>
          </a:p>
          <a:p>
            <a:r>
              <a:rPr lang="en-US" sz="1600" b="0" i="0" u="none" strike="noStrike" baseline="0" dirty="0">
                <a:latin typeface="Open Sans" pitchFamily="2" charset="0"/>
                <a:ea typeface="Open Sans" pitchFamily="2" charset="0"/>
                <a:cs typeface="Open Sans" pitchFamily="2" charset="0"/>
              </a:rPr>
              <a:t>Reg. 9: </a:t>
            </a:r>
            <a:r>
              <a:rPr lang="en-US" sz="1600" b="0" i="0" u="none" strike="noStrike" baseline="0" dirty="0" err="1">
                <a:latin typeface="Open Sans" pitchFamily="2" charset="0"/>
                <a:ea typeface="Open Sans" pitchFamily="2" charset="0"/>
                <a:cs typeface="Open Sans" pitchFamily="2" charset="0"/>
              </a:rPr>
              <a:t>honours</a:t>
            </a:r>
            <a:r>
              <a:rPr lang="en-US" sz="1600" b="0" i="0" u="none" strike="noStrike" baseline="0" dirty="0">
                <a:latin typeface="Open Sans" pitchFamily="2" charset="0"/>
                <a:ea typeface="Open Sans" pitchFamily="2" charset="0"/>
                <a:cs typeface="Open Sans" pitchFamily="2" charset="0"/>
              </a:rPr>
              <a:t> standing at graduation</a:t>
            </a:r>
          </a:p>
          <a:p>
            <a:pPr marL="457200" lvl="2" indent="0">
              <a:buNone/>
            </a:pPr>
            <a:r>
              <a:rPr lang="en-US" b="0" i="1" u="none" strike="noStrike" baseline="0" dirty="0">
                <a:latin typeface="Open Sans" pitchFamily="2" charset="0"/>
                <a:ea typeface="Open Sans" pitchFamily="2" charset="0"/>
                <a:cs typeface="Open Sans" pitchFamily="2" charset="0"/>
              </a:rPr>
              <a:t>first class: GPA 3.5+    </a:t>
            </a:r>
          </a:p>
        </p:txBody>
      </p:sp>
      <p:sp>
        <p:nvSpPr>
          <p:cNvPr id="5" name="Title 4">
            <a:extLst>
              <a:ext uri="{FF2B5EF4-FFF2-40B4-BE49-F238E27FC236}">
                <a16:creationId xmlns:a16="http://schemas.microsoft.com/office/drawing/2014/main" id="{A6FC56DF-986A-354C-056F-3AE91A2F73B4}"/>
              </a:ext>
            </a:extLst>
          </p:cNvPr>
          <p:cNvSpPr>
            <a:spLocks noGrp="1"/>
          </p:cNvSpPr>
          <p:nvPr>
            <p:ph type="title"/>
          </p:nvPr>
        </p:nvSpPr>
        <p:spPr/>
        <p:txBody>
          <a:bodyPr/>
          <a:lstStyle/>
          <a:p>
            <a:r>
              <a:rPr lang="en-US" dirty="0"/>
              <a:t>Faculty Regulations</a:t>
            </a:r>
          </a:p>
        </p:txBody>
      </p:sp>
    </p:spTree>
    <p:extLst>
      <p:ext uri="{BB962C8B-B14F-4D97-AF65-F5344CB8AC3E}">
        <p14:creationId xmlns:p14="http://schemas.microsoft.com/office/powerpoint/2010/main" val="5766659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5BBEB-09A9-0248-A2F8-76EBECF355E0}"/>
              </a:ext>
            </a:extLst>
          </p:cNvPr>
          <p:cNvSpPr>
            <a:spLocks noGrp="1"/>
          </p:cNvSpPr>
          <p:nvPr>
            <p:ph type="title"/>
          </p:nvPr>
        </p:nvSpPr>
        <p:spPr/>
        <p:txBody>
          <a:bodyPr/>
          <a:lstStyle/>
          <a:p>
            <a:pPr algn="ctr"/>
            <a:r>
              <a:rPr lang="en-US" dirty="0"/>
              <a:t>Academic Integrity and Conduct</a:t>
            </a:r>
          </a:p>
        </p:txBody>
      </p:sp>
      <p:sp>
        <p:nvSpPr>
          <p:cNvPr id="3" name="Content Placeholder 2">
            <a:extLst>
              <a:ext uri="{FF2B5EF4-FFF2-40B4-BE49-F238E27FC236}">
                <a16:creationId xmlns:a16="http://schemas.microsoft.com/office/drawing/2014/main" id="{EAC86388-A53C-9D49-9351-0A918DCDC1B7}"/>
              </a:ext>
            </a:extLst>
          </p:cNvPr>
          <p:cNvSpPr>
            <a:spLocks noGrp="1"/>
          </p:cNvSpPr>
          <p:nvPr>
            <p:ph sz="half" idx="1"/>
          </p:nvPr>
        </p:nvSpPr>
        <p:spPr/>
        <p:txBody>
          <a:bodyPr anchor="ctr"/>
          <a:lstStyle/>
          <a:p>
            <a:pPr marL="0" marR="0" lvl="0" indent="0" algn="l" defTabSz="914400" rtl="0" eaLnBrk="0" fontAlgn="base" latinLnBrk="0" hangingPunct="0">
              <a:lnSpc>
                <a:spcPct val="200000"/>
              </a:lnSpc>
              <a:spcBef>
                <a:spcPct val="20000"/>
              </a:spcBef>
              <a:spcAft>
                <a:spcPct val="0"/>
              </a:spcAft>
              <a:buClrTx/>
              <a:buSzTx/>
              <a:buNone/>
              <a:tabLst/>
              <a:defRPr/>
            </a:pPr>
            <a:r>
              <a:rPr kumimoji="0" lang="en-CA" sz="1800" b="0" i="0" u="none" strike="noStrike" kern="0" cap="none" spc="0" normalizeH="0" baseline="0" noProof="0" dirty="0">
                <a:ln>
                  <a:noFill/>
                </a:ln>
                <a:solidFill>
                  <a:srgbClr val="002060"/>
                </a:solidFill>
                <a:effectLst/>
                <a:uLnTx/>
                <a:uFillTx/>
                <a:latin typeface="Open Sans" pitchFamily="2" charset="0"/>
                <a:ea typeface="Open Sans" pitchFamily="2" charset="0"/>
                <a:cs typeface="Open Sans" pitchFamily="2" charset="0"/>
                <a:hlinkClick r:id="rId2">
                  <a:extLst>
                    <a:ext uri="{A12FA001-AC4F-418D-AE19-62706E023703}">
                      <ahyp:hlinkClr xmlns:ahyp="http://schemas.microsoft.com/office/drawing/2018/hyperlinkcolor" val="tx"/>
                    </a:ext>
                  </a:extLst>
                </a:hlinkClick>
              </a:rPr>
              <a:t>Queen’s University Code of Conduct</a:t>
            </a:r>
            <a:endParaRPr kumimoji="0" lang="en-CA" sz="1800" b="0" i="0" u="none" strike="noStrike" kern="0" cap="none" spc="0" normalizeH="0" baseline="0" noProof="0" dirty="0">
              <a:ln>
                <a:noFill/>
              </a:ln>
              <a:solidFill>
                <a:srgbClr val="002060"/>
              </a:solidFill>
              <a:effectLst/>
              <a:uLnTx/>
              <a:uFillTx/>
              <a:latin typeface="Open Sans" pitchFamily="2" charset="0"/>
              <a:ea typeface="Open Sans" pitchFamily="2" charset="0"/>
              <a:cs typeface="Open Sans" pitchFamily="2" charset="0"/>
            </a:endParaRPr>
          </a:p>
        </p:txBody>
      </p:sp>
      <p:sp>
        <p:nvSpPr>
          <p:cNvPr id="4" name="Content Placeholder 3">
            <a:extLst>
              <a:ext uri="{FF2B5EF4-FFF2-40B4-BE49-F238E27FC236}">
                <a16:creationId xmlns:a16="http://schemas.microsoft.com/office/drawing/2014/main" id="{E4E7747D-C406-BE43-8B64-A7183A9CBE92}"/>
              </a:ext>
            </a:extLst>
          </p:cNvPr>
          <p:cNvSpPr>
            <a:spLocks noGrp="1"/>
          </p:cNvSpPr>
          <p:nvPr>
            <p:ph sz="half" idx="13"/>
          </p:nvPr>
        </p:nvSpPr>
        <p:spPr/>
        <p:txBody>
          <a:bodyPr anchor="ctr"/>
          <a:lstStyle/>
          <a:p>
            <a:pPr marL="0" marR="0" lvl="0" indent="0" algn="l" defTabSz="914400" rtl="0" eaLnBrk="0" fontAlgn="base" latinLnBrk="0" hangingPunct="0">
              <a:lnSpc>
                <a:spcPct val="200000"/>
              </a:lnSpc>
              <a:spcBef>
                <a:spcPct val="20000"/>
              </a:spcBef>
              <a:spcAft>
                <a:spcPct val="0"/>
              </a:spcAft>
              <a:buClrTx/>
              <a:buSzTx/>
              <a:buNone/>
              <a:tabLst/>
              <a:defRPr/>
            </a:pPr>
            <a:r>
              <a:rPr lang="en-CA" sz="1800" kern="0" dirty="0">
                <a:solidFill>
                  <a:srgbClr val="002060"/>
                </a:solidFill>
                <a:latin typeface="Open Sans" pitchFamily="2" charset="0"/>
                <a:ea typeface="Open Sans" pitchFamily="2" charset="0"/>
                <a:cs typeface="Open Sans" pitchFamily="2" charset="0"/>
                <a:hlinkClick r:id="rId3"/>
              </a:rPr>
              <a:t>Departure from Academic Integrity</a:t>
            </a:r>
            <a:endParaRPr lang="en-CA" sz="1800" kern="0" dirty="0">
              <a:solidFill>
                <a:srgbClr val="002060"/>
              </a:solidFill>
              <a:latin typeface="Open Sans" pitchFamily="2" charset="0"/>
              <a:ea typeface="Open Sans" pitchFamily="2" charset="0"/>
              <a:cs typeface="Open Sans" pitchFamily="2" charset="0"/>
            </a:endParaRPr>
          </a:p>
        </p:txBody>
      </p:sp>
    </p:spTree>
    <p:extLst>
      <p:ext uri="{BB962C8B-B14F-4D97-AF65-F5344CB8AC3E}">
        <p14:creationId xmlns:p14="http://schemas.microsoft.com/office/powerpoint/2010/main" val="2557967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1F663-8856-18E3-00AF-3FF458FA38C4}"/>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Online Resources</a:t>
            </a:r>
          </a:p>
        </p:txBody>
      </p:sp>
      <p:sp>
        <p:nvSpPr>
          <p:cNvPr id="3" name="Content Placeholder 2">
            <a:extLst>
              <a:ext uri="{FF2B5EF4-FFF2-40B4-BE49-F238E27FC236}">
                <a16:creationId xmlns:a16="http://schemas.microsoft.com/office/drawing/2014/main" id="{E48AB630-AD30-1E93-26A2-BCFAFA61E63A}"/>
              </a:ext>
            </a:extLst>
          </p:cNvPr>
          <p:cNvSpPr>
            <a:spLocks noGrp="1"/>
          </p:cNvSpPr>
          <p:nvPr>
            <p:ph sz="half" idx="1"/>
          </p:nvPr>
        </p:nvSpPr>
        <p:spPr>
          <a:xfrm>
            <a:off x="599695" y="1126025"/>
            <a:ext cx="10897090" cy="5437319"/>
          </a:xfrm>
        </p:spPr>
        <p:txBody>
          <a:bodyPr vert="horz" lIns="91440" tIns="45720" rIns="91440" bIns="45720" rtlCol="0" anchor="t">
            <a:noAutofit/>
          </a:bodyPr>
          <a:lstStyle/>
          <a:p>
            <a:pPr>
              <a:spcAft>
                <a:spcPts val="800"/>
              </a:spcAft>
            </a:pPr>
            <a:r>
              <a:rPr lang="en-US" sz="1400" b="1" dirty="0">
                <a:latin typeface="Open Sans"/>
                <a:ea typeface="Open Sans"/>
                <a:cs typeface="Open Sans"/>
                <a:hlinkClick r:id="rId3"/>
              </a:rPr>
              <a:t>Academic Calendar 2023-2024</a:t>
            </a:r>
            <a:r>
              <a:rPr lang="en-US" sz="1400" dirty="0">
                <a:latin typeface="Open Sans"/>
                <a:ea typeface="Open Sans"/>
                <a:cs typeface="Open Sans"/>
              </a:rPr>
              <a:t>, </a:t>
            </a:r>
            <a:r>
              <a:rPr lang="en-US" sz="1400" dirty="0">
                <a:latin typeface="Open Sans"/>
                <a:ea typeface="Open Sans"/>
                <a:cs typeface="Open Sans"/>
                <a:hlinkClick r:id="rId3"/>
              </a:rPr>
              <a:t>Academic Plans</a:t>
            </a:r>
            <a:r>
              <a:rPr lang="en-US" sz="1400" dirty="0">
                <a:latin typeface="Open Sans"/>
                <a:ea typeface="Open Sans"/>
                <a:cs typeface="Open Sans"/>
              </a:rPr>
              <a:t> and course information; FEAS Policies and Regulations;</a:t>
            </a:r>
          </a:p>
          <a:p>
            <a:pPr>
              <a:spcAft>
                <a:spcPts val="800"/>
              </a:spcAft>
            </a:pPr>
            <a:r>
              <a:rPr lang="en-CA" b="1" dirty="0">
                <a:hlinkClick r:id="rId4"/>
              </a:rPr>
              <a:t>Registrar &amp; Financial Aid Services</a:t>
            </a:r>
            <a:r>
              <a:rPr lang="en-CA" b="1" dirty="0"/>
              <a:t>:</a:t>
            </a:r>
          </a:p>
          <a:p>
            <a:pPr marL="914400" lvl="4" indent="0">
              <a:spcAft>
                <a:spcPts val="800"/>
              </a:spcAft>
              <a:buNone/>
            </a:pPr>
            <a:r>
              <a:rPr lang="en-US" sz="1100" dirty="0">
                <a:latin typeface="Open Sans"/>
                <a:ea typeface="Open Sans"/>
                <a:cs typeface="Open Sans"/>
                <a:hlinkClick r:id="rId5"/>
              </a:rPr>
              <a:t>Tuition</a:t>
            </a:r>
            <a:r>
              <a:rPr lang="en-US" sz="1100" dirty="0">
                <a:latin typeface="Open Sans"/>
                <a:ea typeface="Open Sans"/>
                <a:cs typeface="Open Sans"/>
              </a:rPr>
              <a:t>, Graduation, </a:t>
            </a:r>
            <a:r>
              <a:rPr lang="en-US" sz="1100" dirty="0">
                <a:latin typeface="Open Sans"/>
                <a:ea typeface="Open Sans"/>
                <a:cs typeface="Open Sans"/>
                <a:hlinkClick r:id="rId6"/>
              </a:rPr>
              <a:t>Sessional Dates </a:t>
            </a:r>
            <a:r>
              <a:rPr lang="en-US" sz="1100" dirty="0">
                <a:latin typeface="Open Sans"/>
                <a:ea typeface="Open Sans"/>
                <a:cs typeface="Open Sans"/>
              </a:rPr>
              <a:t>etc.</a:t>
            </a:r>
          </a:p>
          <a:p>
            <a:pPr lvl="3">
              <a:spcAft>
                <a:spcPts val="800"/>
              </a:spcAft>
              <a:buFont typeface="Calibri"/>
              <a:buChar char="-"/>
            </a:pPr>
            <a:r>
              <a:rPr lang="en-US" sz="1200" dirty="0" err="1">
                <a:latin typeface="Open Sans"/>
                <a:ea typeface="Open Sans"/>
                <a:cs typeface="Open Sans"/>
                <a:hlinkClick r:id="rId7"/>
              </a:rPr>
              <a:t>Solus</a:t>
            </a:r>
            <a:r>
              <a:rPr lang="en-US" sz="1200" dirty="0">
                <a:latin typeface="Open Sans"/>
                <a:ea typeface="Open Sans"/>
                <a:cs typeface="Open Sans"/>
                <a:hlinkClick r:id="rId7"/>
              </a:rPr>
              <a:t> Tutorials</a:t>
            </a:r>
            <a:r>
              <a:rPr lang="en-US" sz="1200" dirty="0">
                <a:latin typeface="Open Sans"/>
                <a:ea typeface="Open Sans"/>
                <a:cs typeface="Open Sans"/>
              </a:rPr>
              <a:t>;</a:t>
            </a:r>
          </a:p>
          <a:p>
            <a:pPr marL="0" lvl="2" indent="228600">
              <a:spcAft>
                <a:spcPts val="800"/>
              </a:spcAft>
              <a:buFont typeface="Arial"/>
              <a:buChar char="•"/>
            </a:pPr>
            <a:r>
              <a:rPr lang="en-US" b="1" dirty="0">
                <a:hlinkClick r:id="rId8"/>
              </a:rPr>
              <a:t>FEAS</a:t>
            </a:r>
            <a:endParaRPr lang="en-US" b="1" dirty="0"/>
          </a:p>
          <a:p>
            <a:pPr lvl="2">
              <a:spcAft>
                <a:spcPts val="800"/>
              </a:spcAft>
            </a:pPr>
            <a:r>
              <a:rPr lang="en-US" sz="1400" dirty="0">
                <a:latin typeface="Open Sans"/>
                <a:ea typeface="Open Sans"/>
                <a:cs typeface="Open Sans"/>
                <a:hlinkClick r:id="rId9"/>
              </a:rPr>
              <a:t>FORMS</a:t>
            </a:r>
            <a:r>
              <a:rPr lang="en-US" sz="1400" dirty="0">
                <a:latin typeface="Open Sans"/>
                <a:ea typeface="Open Sans"/>
                <a:cs typeface="Open Sans"/>
              </a:rPr>
              <a:t>: Substitution request, Incomplete Grade Request, Late Course Add/Drop requests, Waivers etc.;</a:t>
            </a:r>
            <a:endParaRPr lang="en-US" dirty="0"/>
          </a:p>
          <a:p>
            <a:pPr lvl="2">
              <a:spcAft>
                <a:spcPts val="800"/>
              </a:spcAft>
            </a:pPr>
            <a:r>
              <a:rPr lang="en-US" sz="1400" dirty="0">
                <a:latin typeface="Open Sans"/>
                <a:ea typeface="Open Sans"/>
                <a:cs typeface="Open Sans"/>
              </a:rPr>
              <a:t>FEAS Student Services resources: academic considerations, accommodations, embedded counsellors, dual degree, supplemental exam, awards etc. </a:t>
            </a:r>
          </a:p>
          <a:p>
            <a:pPr marL="0" lvl="2" indent="228600">
              <a:spcAft>
                <a:spcPts val="800"/>
              </a:spcAft>
              <a:buFont typeface="Arial"/>
              <a:buChar char="•"/>
            </a:pPr>
            <a:r>
              <a:rPr lang="en-US" b="1" dirty="0">
                <a:hlinkClick r:id="rId10"/>
              </a:rPr>
              <a:t>ECE</a:t>
            </a:r>
            <a:endParaRPr lang="en-US" b="1" dirty="0"/>
          </a:p>
          <a:p>
            <a:pPr lvl="2">
              <a:spcAft>
                <a:spcPts val="800"/>
              </a:spcAft>
            </a:pPr>
            <a:r>
              <a:rPr lang="en-US" sz="1400" dirty="0">
                <a:latin typeface="Open Sans"/>
                <a:ea typeface="Open Sans"/>
                <a:cs typeface="Open Sans"/>
              </a:rPr>
              <a:t>ECE Degree Planning Spreadsheets, Pre-requisite Charts, Course Information</a:t>
            </a:r>
            <a:endParaRPr lang="en-US" sz="1200" dirty="0">
              <a:latin typeface="Open Sans"/>
              <a:ea typeface="Open Sans"/>
              <a:cs typeface="Open Sans"/>
            </a:endParaRPr>
          </a:p>
          <a:p>
            <a:pPr lvl="2">
              <a:spcAft>
                <a:spcPts val="800"/>
              </a:spcAft>
            </a:pPr>
            <a:r>
              <a:rPr lang="en-US" sz="1400" dirty="0">
                <a:latin typeface="Open Sans"/>
                <a:ea typeface="Open Sans"/>
                <a:cs typeface="Open Sans"/>
              </a:rPr>
              <a:t>ECE UG WIKI</a:t>
            </a:r>
          </a:p>
          <a:p>
            <a:pPr lvl="2">
              <a:spcAft>
                <a:spcPts val="800"/>
              </a:spcAft>
            </a:pPr>
            <a:r>
              <a:rPr lang="en-US" sz="1400" dirty="0">
                <a:latin typeface="Open Sans"/>
                <a:ea typeface="Open Sans"/>
                <a:cs typeface="Open Sans"/>
                <a:hlinkClick r:id="rId11"/>
              </a:rPr>
              <a:t>ECE Faculty</a:t>
            </a:r>
            <a:endParaRPr lang="en-US" sz="1400" dirty="0">
              <a:latin typeface="Open Sans"/>
              <a:ea typeface="Open Sans"/>
              <a:cs typeface="Open Sans"/>
            </a:endParaRPr>
          </a:p>
          <a:p>
            <a:pPr lvl="2">
              <a:spcAft>
                <a:spcPts val="800"/>
              </a:spcAft>
            </a:pPr>
            <a:r>
              <a:rPr lang="en-US" sz="1400" dirty="0">
                <a:latin typeface="Open Sans"/>
                <a:ea typeface="Open Sans"/>
                <a:cs typeface="Open Sans"/>
                <a:hlinkClick r:id="rId12"/>
              </a:rPr>
              <a:t>Booking an appointment with the advisor</a:t>
            </a:r>
            <a:endParaRPr lang="en-US" sz="1400" dirty="0">
              <a:latin typeface="Open Sans"/>
              <a:ea typeface="Open Sans"/>
              <a:cs typeface="Open Sans"/>
            </a:endParaRPr>
          </a:p>
        </p:txBody>
      </p:sp>
    </p:spTree>
    <p:extLst>
      <p:ext uri="{BB962C8B-B14F-4D97-AF65-F5344CB8AC3E}">
        <p14:creationId xmlns:p14="http://schemas.microsoft.com/office/powerpoint/2010/main" val="28330571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A0D98-7210-E240-9110-6DD876E783FC}"/>
              </a:ext>
            </a:extLst>
          </p:cNvPr>
          <p:cNvSpPr>
            <a:spLocks noGrp="1"/>
          </p:cNvSpPr>
          <p:nvPr>
            <p:ph type="ctrTitle"/>
          </p:nvPr>
        </p:nvSpPr>
        <p:spPr/>
        <p:txBody>
          <a:bodyPr/>
          <a:lstStyle/>
          <a:p>
            <a:r>
              <a:rPr lang="en-US" dirty="0"/>
              <a:t>Welcome to the ECE department!</a:t>
            </a:r>
          </a:p>
        </p:txBody>
      </p:sp>
    </p:spTree>
    <p:extLst>
      <p:ext uri="{BB962C8B-B14F-4D97-AF65-F5344CB8AC3E}">
        <p14:creationId xmlns:p14="http://schemas.microsoft.com/office/powerpoint/2010/main" val="16740286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5381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0DD93-579B-1AB0-360F-950A5D870D6C}"/>
              </a:ext>
            </a:extLst>
          </p:cNvPr>
          <p:cNvSpPr>
            <a:spLocks noGrp="1"/>
          </p:cNvSpPr>
          <p:nvPr>
            <p:ph type="title"/>
          </p:nvPr>
        </p:nvSpPr>
        <p:spPr/>
        <p:txBody>
          <a:bodyPr/>
          <a:lstStyle/>
          <a:p>
            <a:r>
              <a:rPr lang="en-US" dirty="0">
                <a:latin typeface="Open Sans Semibold"/>
                <a:ea typeface="Open Sans Semibold"/>
                <a:cs typeface="Open Sans Semibold"/>
              </a:rPr>
              <a:t>FEAS Academic Calendar</a:t>
            </a:r>
            <a:endParaRPr lang="en-US" dirty="0"/>
          </a:p>
        </p:txBody>
      </p:sp>
      <p:sp>
        <p:nvSpPr>
          <p:cNvPr id="3" name="Content Placeholder 2">
            <a:extLst>
              <a:ext uri="{FF2B5EF4-FFF2-40B4-BE49-F238E27FC236}">
                <a16:creationId xmlns:a16="http://schemas.microsoft.com/office/drawing/2014/main" id="{887E4EB4-6FB7-E904-53EA-5CD227EE9E20}"/>
              </a:ext>
            </a:extLst>
          </p:cNvPr>
          <p:cNvSpPr>
            <a:spLocks noGrp="1"/>
          </p:cNvSpPr>
          <p:nvPr>
            <p:ph sz="half" idx="1"/>
          </p:nvPr>
        </p:nvSpPr>
        <p:spPr/>
        <p:txBody>
          <a:bodyPr vert="horz" lIns="91440" tIns="45720" rIns="91440" bIns="45720" rtlCol="0" anchor="t">
            <a:noAutofit/>
          </a:bodyPr>
          <a:lstStyle/>
          <a:p>
            <a:pPr algn="ctr"/>
            <a:r>
              <a:rPr lang="en-CA" dirty="0">
                <a:hlinkClick r:id="rId3"/>
              </a:rPr>
              <a:t>The FEAS Academic Calendar </a:t>
            </a:r>
            <a:r>
              <a:rPr lang="en-CA" dirty="0"/>
              <a:t>is where you can find all the information about your program</a:t>
            </a:r>
          </a:p>
          <a:p>
            <a:pPr marL="0" indent="0">
              <a:buNone/>
            </a:pPr>
            <a:r>
              <a:rPr lang="en-US" dirty="0">
                <a:latin typeface="Open Sans"/>
                <a:ea typeface="Open Sans"/>
                <a:cs typeface="Open Sans"/>
              </a:rPr>
              <a:t> </a:t>
            </a:r>
          </a:p>
        </p:txBody>
      </p:sp>
    </p:spTree>
    <p:extLst>
      <p:ext uri="{BB962C8B-B14F-4D97-AF65-F5344CB8AC3E}">
        <p14:creationId xmlns:p14="http://schemas.microsoft.com/office/powerpoint/2010/main" val="1426702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BF876A-DBFE-934C-977B-F83CA22EF4A3}"/>
              </a:ext>
            </a:extLst>
          </p:cNvPr>
          <p:cNvSpPr>
            <a:spLocks noGrp="1"/>
          </p:cNvSpPr>
          <p:nvPr>
            <p:ph sz="half" idx="1"/>
          </p:nvPr>
        </p:nvSpPr>
        <p:spPr/>
        <p:txBody>
          <a:bodyPr/>
          <a:lstStyle/>
          <a:p>
            <a:r>
              <a:rPr lang="en-US" dirty="0"/>
              <a:t>Our programs are subject to </a:t>
            </a:r>
            <a:r>
              <a:rPr lang="en-US" dirty="0">
                <a:solidFill>
                  <a:srgbClr val="B90E31"/>
                </a:solidFill>
              </a:rPr>
              <a:t>Canadian Engineering Accreditation Board </a:t>
            </a:r>
            <a:r>
              <a:rPr lang="en-US" dirty="0"/>
              <a:t>requirements set at the federal level.</a:t>
            </a:r>
          </a:p>
          <a:p>
            <a:r>
              <a:rPr lang="en-US" dirty="0">
                <a:solidFill>
                  <a:srgbClr val="B90E31"/>
                </a:solidFill>
              </a:rPr>
              <a:t>CEAB</a:t>
            </a:r>
            <a:r>
              <a:rPr lang="en-US" dirty="0"/>
              <a:t> Prescribes some of the curriculum content, mandates number of accreditation units (AUs) and credits, and number of technical and complementary courses students need to take</a:t>
            </a:r>
          </a:p>
          <a:p>
            <a:r>
              <a:rPr lang="en-US" i="1" dirty="0"/>
              <a:t>For example, a course may be worth </a:t>
            </a:r>
            <a:r>
              <a:rPr lang="en-US" i="1" dirty="0">
                <a:solidFill>
                  <a:srgbClr val="B90E31"/>
                </a:solidFill>
              </a:rPr>
              <a:t>4 credits </a:t>
            </a:r>
            <a:r>
              <a:rPr lang="en-US" i="1" dirty="0"/>
              <a:t>and have </a:t>
            </a:r>
            <a:r>
              <a:rPr lang="en-US" i="1" dirty="0">
                <a:solidFill>
                  <a:srgbClr val="B90E31"/>
                </a:solidFill>
              </a:rPr>
              <a:t>48 AUs</a:t>
            </a:r>
          </a:p>
        </p:txBody>
      </p:sp>
    </p:spTree>
    <p:extLst>
      <p:ext uri="{BB962C8B-B14F-4D97-AF65-F5344CB8AC3E}">
        <p14:creationId xmlns:p14="http://schemas.microsoft.com/office/powerpoint/2010/main" val="786509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8A2DA-EEEC-634D-B90D-697B7522783A}"/>
              </a:ext>
            </a:extLst>
          </p:cNvPr>
          <p:cNvSpPr>
            <a:spLocks noGrp="1"/>
          </p:cNvSpPr>
          <p:nvPr>
            <p:ph type="title"/>
          </p:nvPr>
        </p:nvSpPr>
        <p:spPr/>
        <p:txBody>
          <a:bodyPr/>
          <a:lstStyle/>
          <a:p>
            <a:r>
              <a:rPr lang="en-US" dirty="0"/>
              <a:t>Accreditation Rules - Example</a:t>
            </a:r>
          </a:p>
        </p:txBody>
      </p:sp>
      <p:sp>
        <p:nvSpPr>
          <p:cNvPr id="3" name="Content Placeholder 2">
            <a:extLst>
              <a:ext uri="{FF2B5EF4-FFF2-40B4-BE49-F238E27FC236}">
                <a16:creationId xmlns:a16="http://schemas.microsoft.com/office/drawing/2014/main" id="{427C4201-B1D6-8749-A5EF-1A65A0EF2CEA}"/>
              </a:ext>
            </a:extLst>
          </p:cNvPr>
          <p:cNvSpPr>
            <a:spLocks noGrp="1"/>
          </p:cNvSpPr>
          <p:nvPr>
            <p:ph sz="half" idx="1"/>
          </p:nvPr>
        </p:nvSpPr>
        <p:spPr>
          <a:xfrm>
            <a:off x="599585" y="1442852"/>
            <a:ext cx="10897090" cy="5265858"/>
          </a:xfrm>
        </p:spPr>
        <p:txBody>
          <a:bodyPr/>
          <a:lstStyle/>
          <a:p>
            <a:pPr marL="0" indent="0">
              <a:buNone/>
            </a:pPr>
            <a:r>
              <a:rPr lang="en-CA" sz="1800" dirty="0"/>
              <a:t>ELEC 278 Fundamentals of Information Structures F | 4</a:t>
            </a:r>
          </a:p>
          <a:p>
            <a:pPr marL="0" indent="0">
              <a:lnSpc>
                <a:spcPct val="100000"/>
              </a:lnSpc>
              <a:buNone/>
            </a:pPr>
            <a:r>
              <a:rPr lang="en-CA" sz="1200" b="0" dirty="0"/>
              <a:t>Lecture: 3</a:t>
            </a:r>
          </a:p>
          <a:p>
            <a:pPr marL="0" indent="0">
              <a:lnSpc>
                <a:spcPct val="100000"/>
              </a:lnSpc>
              <a:buNone/>
            </a:pPr>
            <a:r>
              <a:rPr lang="en-CA" sz="1200" b="0" dirty="0"/>
              <a:t>Lab: 0.5</a:t>
            </a:r>
          </a:p>
          <a:p>
            <a:pPr marL="0" indent="0">
              <a:lnSpc>
                <a:spcPct val="100000"/>
              </a:lnSpc>
              <a:buNone/>
            </a:pPr>
            <a:r>
              <a:rPr lang="en-CA" sz="1200" b="0" dirty="0"/>
              <a:t>Tutorial: 0.5</a:t>
            </a:r>
          </a:p>
          <a:p>
            <a:pPr marL="0" indent="0">
              <a:buNone/>
            </a:pPr>
            <a:r>
              <a:rPr lang="en-CA" sz="1200" b="0" dirty="0"/>
              <a:t>Fundamentals of Data Structures and Algorithms: arrays, linked lists, stacks, queues, deques, asymptotic notation, hash and scatter tables, recursion, trees and search trees, heaps and priority queues, sorting, and graphs. Advanced programming in the C language. Introduction to object oriented programming concepts in the context of data structures. </a:t>
            </a:r>
            <a:endParaRPr lang="en-CA" sz="1600" b="0" dirty="0"/>
          </a:p>
          <a:p>
            <a:pPr marL="0" indent="0">
              <a:buNone/>
            </a:pPr>
            <a:r>
              <a:rPr lang="en-CA" sz="1200" b="0" dirty="0"/>
              <a:t>Academic Units:</a:t>
            </a:r>
          </a:p>
          <a:p>
            <a:pPr marL="400050" lvl="1" indent="0">
              <a:lnSpc>
                <a:spcPct val="100000"/>
              </a:lnSpc>
              <a:buNone/>
            </a:pPr>
            <a:r>
              <a:rPr lang="en-CA" sz="1200" b="0" dirty="0"/>
              <a:t>Mathematics 12</a:t>
            </a:r>
          </a:p>
          <a:p>
            <a:pPr marL="400050" lvl="1" indent="0">
              <a:lnSpc>
                <a:spcPct val="100000"/>
              </a:lnSpc>
              <a:buNone/>
            </a:pPr>
            <a:r>
              <a:rPr lang="en-CA" sz="1200" b="0" dirty="0"/>
              <a:t>Natural Sciences 0</a:t>
            </a:r>
          </a:p>
          <a:p>
            <a:pPr marL="400050" lvl="1" indent="0">
              <a:lnSpc>
                <a:spcPct val="100000"/>
              </a:lnSpc>
              <a:buNone/>
            </a:pPr>
            <a:r>
              <a:rPr lang="en-CA" sz="1200" dirty="0"/>
              <a:t>Complementary Studies 0</a:t>
            </a:r>
          </a:p>
          <a:p>
            <a:pPr marL="400050" lvl="1" indent="0">
              <a:lnSpc>
                <a:spcPct val="100000"/>
              </a:lnSpc>
              <a:buNone/>
            </a:pPr>
            <a:r>
              <a:rPr lang="en-CA" sz="1200" dirty="0"/>
              <a:t>Engineering Science 24</a:t>
            </a:r>
          </a:p>
          <a:p>
            <a:pPr marL="400050" lvl="1" indent="0">
              <a:lnSpc>
                <a:spcPct val="100000"/>
              </a:lnSpc>
              <a:buNone/>
            </a:pPr>
            <a:r>
              <a:rPr lang="en-CA" sz="1200" dirty="0"/>
              <a:t>Engineering Design 12</a:t>
            </a:r>
          </a:p>
          <a:p>
            <a:pPr marL="0" indent="0">
              <a:lnSpc>
                <a:spcPct val="100000"/>
              </a:lnSpc>
              <a:buNone/>
            </a:pPr>
            <a:r>
              <a:rPr lang="en-CA" sz="1200" b="0" dirty="0"/>
              <a:t>PREREQUISITE(S): APSC 143 or APSC 142 or MNTC 313</a:t>
            </a:r>
          </a:p>
          <a:p>
            <a:pPr marL="0" indent="0">
              <a:lnSpc>
                <a:spcPct val="100000"/>
              </a:lnSpc>
              <a:buNone/>
            </a:pPr>
            <a:r>
              <a:rPr lang="en-CA" sz="1200" b="0" dirty="0">
                <a:highlight>
                  <a:srgbClr val="FFFF00"/>
                </a:highlight>
              </a:rPr>
              <a:t>EXCLUSION(S)</a:t>
            </a:r>
            <a:r>
              <a:rPr lang="en-CA" sz="1200" b="0" dirty="0"/>
              <a:t>: CISC 235, MREN 178</a:t>
            </a:r>
          </a:p>
          <a:p>
            <a:pPr marL="400050" lvl="1" indent="0">
              <a:lnSpc>
                <a:spcPct val="100000"/>
              </a:lnSpc>
              <a:buNone/>
            </a:pPr>
            <a:endParaRPr lang="en-CA" sz="1200" dirty="0"/>
          </a:p>
        </p:txBody>
      </p:sp>
    </p:spTree>
    <p:extLst>
      <p:ext uri="{BB962C8B-B14F-4D97-AF65-F5344CB8AC3E}">
        <p14:creationId xmlns:p14="http://schemas.microsoft.com/office/powerpoint/2010/main" val="1486321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DE353-95C6-4F5F-6F4F-994C9CBF2DD0}"/>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Electrical Engineering Graduation Requirements</a:t>
            </a:r>
          </a:p>
        </p:txBody>
      </p:sp>
      <p:sp>
        <p:nvSpPr>
          <p:cNvPr id="3" name="Content Placeholder 2">
            <a:extLst>
              <a:ext uri="{FF2B5EF4-FFF2-40B4-BE49-F238E27FC236}">
                <a16:creationId xmlns:a16="http://schemas.microsoft.com/office/drawing/2014/main" id="{5978D912-D70A-06C3-FBF7-D4973C87140C}"/>
              </a:ext>
            </a:extLst>
          </p:cNvPr>
          <p:cNvSpPr>
            <a:spLocks noGrp="1"/>
          </p:cNvSpPr>
          <p:nvPr>
            <p:ph sz="half" idx="1"/>
          </p:nvPr>
        </p:nvSpPr>
        <p:spPr/>
        <p:txBody>
          <a:bodyPr/>
          <a:lstStyle/>
          <a:p>
            <a:r>
              <a:rPr lang="en-US"/>
              <a:t>Satisfy the minimum Accreditation Units (AU) set by ECE in each CEAB category</a:t>
            </a:r>
          </a:p>
          <a:p>
            <a:r>
              <a:rPr lang="en-US"/>
              <a:t>Have at least </a:t>
            </a:r>
            <a:r>
              <a:rPr lang="en-US">
                <a:solidFill>
                  <a:srgbClr val="C00000"/>
                </a:solidFill>
                <a:latin typeface="Open Sans SemiBold" pitchFamily="2" charset="0"/>
                <a:ea typeface="Open Sans SemiBold" pitchFamily="2" charset="0"/>
                <a:cs typeface="Open Sans SemiBold" pitchFamily="2" charset="0"/>
              </a:rPr>
              <a:t>5 courses </a:t>
            </a:r>
            <a:r>
              <a:rPr lang="en-US"/>
              <a:t>from Electives </a:t>
            </a:r>
            <a:r>
              <a:rPr lang="en-US">
                <a:solidFill>
                  <a:srgbClr val="C00000"/>
                </a:solidFill>
                <a:latin typeface="Open Sans SemiBold" pitchFamily="2" charset="0"/>
                <a:ea typeface="Open Sans SemiBold" pitchFamily="2" charset="0"/>
                <a:cs typeface="Open Sans SemiBold" pitchFamily="2" charset="0"/>
              </a:rPr>
              <a:t>List A</a:t>
            </a:r>
          </a:p>
          <a:p>
            <a:r>
              <a:rPr lang="en-US"/>
              <a:t>Have at least </a:t>
            </a:r>
            <a:r>
              <a:rPr lang="en-US">
                <a:solidFill>
                  <a:srgbClr val="C00000"/>
                </a:solidFill>
                <a:latin typeface="Open Sans SemiBold" pitchFamily="2" charset="0"/>
                <a:ea typeface="Open Sans SemiBold" pitchFamily="2" charset="0"/>
                <a:cs typeface="Open Sans SemiBold" pitchFamily="2" charset="0"/>
              </a:rPr>
              <a:t>5 four-hundred </a:t>
            </a:r>
            <a:r>
              <a:rPr lang="en-US"/>
              <a:t>level </a:t>
            </a:r>
            <a:r>
              <a:rPr lang="en-US">
                <a:solidFill>
                  <a:srgbClr val="C00000"/>
                </a:solidFill>
                <a:latin typeface="Open Sans SemiBold" pitchFamily="2" charset="0"/>
                <a:ea typeface="Open Sans SemiBold" pitchFamily="2" charset="0"/>
                <a:cs typeface="Open Sans SemiBold" pitchFamily="2" charset="0"/>
              </a:rPr>
              <a:t>elective</a:t>
            </a:r>
            <a:r>
              <a:rPr lang="en-US"/>
              <a:t> courses</a:t>
            </a:r>
          </a:p>
          <a:p>
            <a:r>
              <a:rPr lang="en-US"/>
              <a:t>Counting required core courses and elective courses in all four years, result in a total of no fewer than </a:t>
            </a:r>
            <a:r>
              <a:rPr lang="en-US">
                <a:solidFill>
                  <a:srgbClr val="C00000"/>
                </a:solidFill>
                <a:latin typeface="Open Sans SemiBold" pitchFamily="2" charset="0"/>
                <a:ea typeface="Open Sans SemiBold" pitchFamily="2" charset="0"/>
                <a:cs typeface="Open Sans SemiBold" pitchFamily="2" charset="0"/>
              </a:rPr>
              <a:t>157.5</a:t>
            </a:r>
            <a:r>
              <a:rPr lang="en-US"/>
              <a:t> (</a:t>
            </a:r>
            <a:r>
              <a:rPr lang="en-US">
                <a:solidFill>
                  <a:srgbClr val="C00000"/>
                </a:solidFill>
                <a:latin typeface="Open Sans SemiBold" pitchFamily="2" charset="0"/>
                <a:ea typeface="Open Sans SemiBold" pitchFamily="2" charset="0"/>
                <a:cs typeface="Open Sans SemiBold" pitchFamily="2" charset="0"/>
              </a:rPr>
              <a:t>160.5</a:t>
            </a:r>
            <a:r>
              <a:rPr lang="en-US"/>
              <a:t> for </a:t>
            </a:r>
            <a:r>
              <a:rPr lang="en-US" b="1" err="1"/>
              <a:t>ECEi</a:t>
            </a:r>
            <a:r>
              <a:rPr lang="en-US"/>
              <a:t>) credits for the complete program </a:t>
            </a:r>
          </a:p>
        </p:txBody>
      </p:sp>
    </p:spTree>
    <p:extLst>
      <p:ext uri="{BB962C8B-B14F-4D97-AF65-F5344CB8AC3E}">
        <p14:creationId xmlns:p14="http://schemas.microsoft.com/office/powerpoint/2010/main" val="1833465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947F6-E74D-58A8-87CD-37AA1C556CC4}"/>
              </a:ext>
            </a:extLst>
          </p:cNvPr>
          <p:cNvSpPr>
            <a:spLocks noGrp="1"/>
          </p:cNvSpPr>
          <p:nvPr>
            <p:ph type="title"/>
          </p:nvPr>
        </p:nvSpPr>
        <p:spPr/>
        <p:txBody>
          <a:bodyPr/>
          <a:lstStyle/>
          <a:p>
            <a:r>
              <a:rPr lang="en-US">
                <a:latin typeface="Open Sans ExtraBold" pitchFamily="2" charset="0"/>
                <a:ea typeface="Open Sans ExtraBold" pitchFamily="2" charset="0"/>
                <a:cs typeface="Open Sans ExtraBold" pitchFamily="2" charset="0"/>
              </a:rPr>
              <a:t>Computer Engineering Graduation Requirements</a:t>
            </a:r>
          </a:p>
        </p:txBody>
      </p:sp>
      <p:sp>
        <p:nvSpPr>
          <p:cNvPr id="3" name="Content Placeholder 2">
            <a:extLst>
              <a:ext uri="{FF2B5EF4-FFF2-40B4-BE49-F238E27FC236}">
                <a16:creationId xmlns:a16="http://schemas.microsoft.com/office/drawing/2014/main" id="{CDCAFBEF-4E79-CFFF-7DF4-B6E28E368419}"/>
              </a:ext>
            </a:extLst>
          </p:cNvPr>
          <p:cNvSpPr>
            <a:spLocks noGrp="1"/>
          </p:cNvSpPr>
          <p:nvPr>
            <p:ph sz="half" idx="1"/>
          </p:nvPr>
        </p:nvSpPr>
        <p:spPr/>
        <p:txBody>
          <a:bodyPr vert="horz" lIns="91440" tIns="45720" rIns="91440" bIns="45720" rtlCol="0" anchor="t">
            <a:noAutofit/>
          </a:bodyPr>
          <a:lstStyle/>
          <a:p>
            <a:r>
              <a:rPr lang="en-US">
                <a:latin typeface="Open Sans"/>
                <a:ea typeface="Open Sans"/>
                <a:cs typeface="Open Sans"/>
              </a:rPr>
              <a:t>Satisfy the minimum Accreditation Units (AU) set by ECE in each CEAB category </a:t>
            </a:r>
            <a:endParaRPr lang="en-US"/>
          </a:p>
          <a:p>
            <a:r>
              <a:rPr lang="en-US">
                <a:latin typeface="Open Sans"/>
                <a:ea typeface="Open Sans"/>
                <a:cs typeface="Open Sans"/>
              </a:rPr>
              <a:t>Have at least </a:t>
            </a:r>
            <a:r>
              <a:rPr lang="en-US">
                <a:solidFill>
                  <a:srgbClr val="B90E31"/>
                </a:solidFill>
                <a:latin typeface="Open Sans SemiBold"/>
                <a:ea typeface="Open Sans SemiBold"/>
                <a:cs typeface="Open Sans SemiBold"/>
              </a:rPr>
              <a:t>5 four-hundred level </a:t>
            </a:r>
            <a:r>
              <a:rPr lang="en-US">
                <a:latin typeface="Open Sans"/>
                <a:ea typeface="Open Sans"/>
                <a:cs typeface="Open Sans"/>
              </a:rPr>
              <a:t>elective courses</a:t>
            </a:r>
          </a:p>
          <a:p>
            <a:r>
              <a:rPr lang="en-US">
                <a:latin typeface="Open Sans"/>
                <a:ea typeface="Open Sans"/>
                <a:cs typeface="Open Sans"/>
              </a:rPr>
              <a:t>Have at least </a:t>
            </a:r>
            <a:r>
              <a:rPr lang="en-US">
                <a:solidFill>
                  <a:srgbClr val="B90E31"/>
                </a:solidFill>
                <a:latin typeface="Open Sans SemiBold"/>
                <a:ea typeface="Open Sans SemiBold"/>
                <a:cs typeface="Open Sans SemiBold"/>
              </a:rPr>
              <a:t>3 courses </a:t>
            </a:r>
            <a:r>
              <a:rPr lang="en-US">
                <a:latin typeface="Open Sans"/>
                <a:ea typeface="Open Sans"/>
                <a:cs typeface="Open Sans"/>
              </a:rPr>
              <a:t>from Electives Lists A and B that satisfy the Department criteria for </a:t>
            </a:r>
            <a:r>
              <a:rPr lang="en-US">
                <a:solidFill>
                  <a:srgbClr val="B90E31"/>
                </a:solidFill>
                <a:latin typeface="Open Sans SemiBold"/>
                <a:ea typeface="Open Sans SemiBold"/>
                <a:cs typeface="Open Sans SemiBold"/>
              </a:rPr>
              <a:t>qualified accreditation units </a:t>
            </a:r>
            <a:r>
              <a:rPr lang="en-US">
                <a:latin typeface="Open Sans"/>
                <a:ea typeface="Open Sans"/>
                <a:cs typeface="Open Sans"/>
              </a:rPr>
              <a:t>in the categories of engineering science and engineering design </a:t>
            </a:r>
            <a:endParaRPr lang="en-US"/>
          </a:p>
          <a:p>
            <a:r>
              <a:rPr lang="en-US">
                <a:latin typeface="Open Sans"/>
                <a:ea typeface="Open Sans"/>
                <a:cs typeface="Open Sans"/>
              </a:rPr>
              <a:t>Have at least </a:t>
            </a:r>
            <a:r>
              <a:rPr lang="en-US">
                <a:solidFill>
                  <a:srgbClr val="B90E31"/>
                </a:solidFill>
                <a:latin typeface="Open Sans SemiBold"/>
                <a:ea typeface="Open Sans SemiBold"/>
                <a:cs typeface="Open Sans SemiBold"/>
              </a:rPr>
              <a:t>3 courses </a:t>
            </a:r>
            <a:r>
              <a:rPr lang="en-US">
                <a:latin typeface="Open Sans"/>
                <a:ea typeface="Open Sans"/>
                <a:cs typeface="Open Sans"/>
              </a:rPr>
              <a:t>from Elective </a:t>
            </a:r>
            <a:r>
              <a:rPr lang="en-US">
                <a:solidFill>
                  <a:srgbClr val="B90E31"/>
                </a:solidFill>
                <a:latin typeface="Open Sans SemiBold"/>
                <a:ea typeface="Open Sans SemiBold"/>
                <a:cs typeface="Open Sans SemiBold"/>
              </a:rPr>
              <a:t>List B </a:t>
            </a:r>
            <a:endParaRPr lang="en-US">
              <a:solidFill>
                <a:srgbClr val="B90E31"/>
              </a:solidFill>
              <a:latin typeface="Open Sans SemiBold" pitchFamily="2" charset="0"/>
              <a:ea typeface="Open Sans SemiBold" pitchFamily="2" charset="0"/>
              <a:cs typeface="Open Sans SemiBold" pitchFamily="2" charset="0"/>
            </a:endParaRPr>
          </a:p>
          <a:p>
            <a:r>
              <a:rPr lang="en-US">
                <a:latin typeface="Open Sans"/>
                <a:ea typeface="Open Sans"/>
                <a:cs typeface="Open Sans"/>
              </a:rPr>
              <a:t>Counting required core courses and elective courses in all four years, result in a total of no fewer than </a:t>
            </a:r>
            <a:r>
              <a:rPr lang="en-US">
                <a:solidFill>
                  <a:srgbClr val="B90E31"/>
                </a:solidFill>
                <a:latin typeface="Open Sans SemiBold"/>
                <a:ea typeface="Open Sans SemiBold"/>
                <a:cs typeface="Open Sans SemiBold"/>
              </a:rPr>
              <a:t>157.5 </a:t>
            </a:r>
            <a:r>
              <a:rPr lang="en-US">
                <a:latin typeface="Open Sans"/>
                <a:ea typeface="Open Sans"/>
                <a:cs typeface="Open Sans"/>
              </a:rPr>
              <a:t>(</a:t>
            </a:r>
            <a:r>
              <a:rPr lang="en-US">
                <a:solidFill>
                  <a:srgbClr val="B90E31"/>
                </a:solidFill>
                <a:latin typeface="Open Sans SemiBold"/>
                <a:ea typeface="Open Sans SemiBold"/>
                <a:cs typeface="Open Sans SemiBold"/>
              </a:rPr>
              <a:t>160.5</a:t>
            </a:r>
            <a:r>
              <a:rPr lang="en-US">
                <a:latin typeface="Open Sans"/>
                <a:ea typeface="Open Sans"/>
                <a:cs typeface="Open Sans"/>
              </a:rPr>
              <a:t> for </a:t>
            </a:r>
            <a:r>
              <a:rPr lang="en-US" b="1" err="1">
                <a:latin typeface="Open Sans"/>
                <a:ea typeface="Open Sans"/>
                <a:cs typeface="Open Sans"/>
              </a:rPr>
              <a:t>ECEi</a:t>
            </a:r>
            <a:r>
              <a:rPr lang="en-US">
                <a:latin typeface="Open Sans"/>
                <a:ea typeface="Open Sans"/>
                <a:cs typeface="Open Sans"/>
              </a:rPr>
              <a:t>) credits for the complete program.</a:t>
            </a:r>
          </a:p>
        </p:txBody>
      </p:sp>
    </p:spTree>
    <p:extLst>
      <p:ext uri="{BB962C8B-B14F-4D97-AF65-F5344CB8AC3E}">
        <p14:creationId xmlns:p14="http://schemas.microsoft.com/office/powerpoint/2010/main" val="2907402359"/>
      </p:ext>
    </p:extLst>
  </p:cSld>
  <p:clrMapOvr>
    <a:masterClrMapping/>
  </p:clrMapOvr>
</p:sld>
</file>

<file path=ppt/theme/theme1.xml><?xml version="1.0" encoding="utf-8"?>
<a:theme xmlns:a="http://schemas.openxmlformats.org/drawingml/2006/main" name="Queen's University Presentation">
  <a:themeElements>
    <a:clrScheme name="Custom 16">
      <a:dk1>
        <a:srgbClr val="000000"/>
      </a:dk1>
      <a:lt1>
        <a:srgbClr val="EBEBEC"/>
      </a:lt1>
      <a:dk2>
        <a:srgbClr val="B90D30"/>
      </a:dk2>
      <a:lt2>
        <a:srgbClr val="FFFFFF"/>
      </a:lt2>
      <a:accent1>
        <a:srgbClr val="002452"/>
      </a:accent1>
      <a:accent2>
        <a:srgbClr val="1A4771"/>
      </a:accent2>
      <a:accent3>
        <a:srgbClr val="4D7091"/>
      </a:accent3>
      <a:accent4>
        <a:srgbClr val="8099B1"/>
      </a:accent4>
      <a:accent5>
        <a:srgbClr val="B3C2D0"/>
      </a:accent5>
      <a:accent6>
        <a:srgbClr val="CCD6E0"/>
      </a:accent6>
      <a:hlink>
        <a:srgbClr val="335B81"/>
      </a:hlink>
      <a:folHlink>
        <a:srgbClr val="00245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e5da622-d03b-44d5-8258-2a090d027dba">
      <Terms xmlns="http://schemas.microsoft.com/office/infopath/2007/PartnerControls"/>
    </lcf76f155ced4ddcb4097134ff3c332f>
    <TaxCatchAll xmlns="2a008c20-89da-4e85-ad7f-29602c14038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15F7E0128C3A5429EC19392EC944ECD" ma:contentTypeVersion="13" ma:contentTypeDescription="Create a new document." ma:contentTypeScope="" ma:versionID="28fe65a4259e20b7796300285bb10a38">
  <xsd:schema xmlns:xsd="http://www.w3.org/2001/XMLSchema" xmlns:xs="http://www.w3.org/2001/XMLSchema" xmlns:p="http://schemas.microsoft.com/office/2006/metadata/properties" xmlns:ns2="5e5da622-d03b-44d5-8258-2a090d027dba" xmlns:ns3="2a008c20-89da-4e85-ad7f-29602c14038c" targetNamespace="http://schemas.microsoft.com/office/2006/metadata/properties" ma:root="true" ma:fieldsID="4e2ddb2d7fe33c76d35773110ce747e6" ns2:_="" ns3:_="">
    <xsd:import namespace="5e5da622-d03b-44d5-8258-2a090d027dba"/>
    <xsd:import namespace="2a008c20-89da-4e85-ad7f-29602c14038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5da622-d03b-44d5-8258-2a090d027d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bd2e69d-a885-47d9-a849-8bc90acf94ca" ma:termSetId="09814cd3-568e-fe90-9814-8d621ff8fb84" ma:anchorId="fba54fb3-c3e1-fe81-a776-ca4b69148c4d" ma:open="true" ma:isKeyword="false">
      <xsd:complexType>
        <xsd:sequence>
          <xsd:element ref="pc:Terms" minOccurs="0" maxOccurs="1"/>
        </xsd:sequence>
      </xsd:complex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a008c20-89da-4e85-ad7f-29602c14038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0486d584-1209-4e23-b6db-207f344022dc}" ma:internalName="TaxCatchAll" ma:showField="CatchAllData" ma:web="2a008c20-89da-4e85-ad7f-29602c1403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947E7B-ADCA-46E0-A027-0F4747615DD4}">
  <ds:schemaRefs>
    <ds:schemaRef ds:uri="http://schemas.microsoft.com/sharepoint/v3/contenttype/forms"/>
  </ds:schemaRefs>
</ds:datastoreItem>
</file>

<file path=customXml/itemProps2.xml><?xml version="1.0" encoding="utf-8"?>
<ds:datastoreItem xmlns:ds="http://schemas.openxmlformats.org/officeDocument/2006/customXml" ds:itemID="{657F120F-4EFF-4B50-809A-521C72556BFE}">
  <ds:schemaRefs>
    <ds:schemaRef ds:uri="http://schemas.microsoft.com/office/infopath/2007/PartnerControls"/>
    <ds:schemaRef ds:uri="http://schemas.microsoft.com/office/2006/metadata/properties"/>
    <ds:schemaRef ds:uri="http://schemas.microsoft.com/office/2006/documentManagement/types"/>
    <ds:schemaRef ds:uri="http://www.w3.org/XML/1998/namespace"/>
    <ds:schemaRef ds:uri="2a008c20-89da-4e85-ad7f-29602c14038c"/>
    <ds:schemaRef ds:uri="http://purl.org/dc/dcmitype/"/>
    <ds:schemaRef ds:uri="http://purl.org/dc/elements/1.1/"/>
    <ds:schemaRef ds:uri="http://schemas.openxmlformats.org/package/2006/metadata/core-properties"/>
    <ds:schemaRef ds:uri="5e5da622-d03b-44d5-8258-2a090d027dba"/>
    <ds:schemaRef ds:uri="http://purl.org/dc/terms/"/>
  </ds:schemaRefs>
</ds:datastoreItem>
</file>

<file path=customXml/itemProps3.xml><?xml version="1.0" encoding="utf-8"?>
<ds:datastoreItem xmlns:ds="http://schemas.openxmlformats.org/officeDocument/2006/customXml" ds:itemID="{742F2F40-4274-4C68-8EB1-6994B7741E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5da622-d03b-44d5-8258-2a090d027dba"/>
    <ds:schemaRef ds:uri="2a008c20-89da-4e85-ad7f-29602c1403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23657</TotalTime>
  <Words>2617</Words>
  <Application>Microsoft Office PowerPoint</Application>
  <PresentationFormat>Widescreen</PresentationFormat>
  <Paragraphs>311</Paragraphs>
  <Slides>41</Slides>
  <Notes>35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41</vt:i4>
      </vt:variant>
    </vt:vector>
  </HeadingPairs>
  <TitlesOfParts>
    <vt:vector size="53" baseType="lpstr">
      <vt:lpstr>-apple-system</vt:lpstr>
      <vt:lpstr>Arial</vt:lpstr>
      <vt:lpstr>Calibri</vt:lpstr>
      <vt:lpstr>Courier New</vt:lpstr>
      <vt:lpstr>Open Sans</vt:lpstr>
      <vt:lpstr>Open Sans ExtraBold</vt:lpstr>
      <vt:lpstr>Open Sans Semibold</vt:lpstr>
      <vt:lpstr>Open Sans Semibold</vt:lpstr>
      <vt:lpstr>System Font Regular</vt:lpstr>
      <vt:lpstr>Times</vt:lpstr>
      <vt:lpstr>Wingdings</vt:lpstr>
      <vt:lpstr>Queen's University Presentation</vt:lpstr>
      <vt:lpstr>Information Session </vt:lpstr>
      <vt:lpstr>Welcome, Class of 2026!</vt:lpstr>
      <vt:lpstr>ECE Advisors</vt:lpstr>
      <vt:lpstr>Online Resources</vt:lpstr>
      <vt:lpstr>FEAS Academic Calendar</vt:lpstr>
      <vt:lpstr>PowerPoint Presentation</vt:lpstr>
      <vt:lpstr>Accreditation Rules - Example</vt:lpstr>
      <vt:lpstr>Electrical Engineering Graduation Requirements</vt:lpstr>
      <vt:lpstr>Computer Engineering Graduation Requirements</vt:lpstr>
      <vt:lpstr>Electrical Engineering 2nd Year Core Courses</vt:lpstr>
      <vt:lpstr>Computer Engineering 2nd Year Core Courses</vt:lpstr>
      <vt:lpstr>Complementary Studies</vt:lpstr>
      <vt:lpstr>Complementary Studies</vt:lpstr>
      <vt:lpstr>Streams of Specialization</vt:lpstr>
      <vt:lpstr>Streams of Specialization in Electrical Engineering</vt:lpstr>
      <vt:lpstr>Streams of Specialization in Computer Engineering</vt:lpstr>
      <vt:lpstr>Example: Biomedical Engineering Stream</vt:lpstr>
      <vt:lpstr>Design and Research Project Courses</vt:lpstr>
      <vt:lpstr>Degree Planning</vt:lpstr>
      <vt:lpstr>Degree Planning Spreadsheet </vt:lpstr>
      <vt:lpstr>Add/Drop Deadlines</vt:lpstr>
      <vt:lpstr>Student Responsibilities</vt:lpstr>
      <vt:lpstr>PowerPoint Presentation</vt:lpstr>
      <vt:lpstr>PowerPoint Presentation</vt:lpstr>
      <vt:lpstr>PowerPoint Presentation</vt:lpstr>
      <vt:lpstr>Student Number and Email</vt:lpstr>
      <vt:lpstr>Academic Accommodations</vt:lpstr>
      <vt:lpstr>Academic Considerations</vt:lpstr>
      <vt:lpstr>Course Substitutions</vt:lpstr>
      <vt:lpstr>Course Substitutions: Process</vt:lpstr>
      <vt:lpstr>Prerequisites</vt:lpstr>
      <vt:lpstr>PowerPoint Presentation</vt:lpstr>
      <vt:lpstr>QUIP: Process</vt:lpstr>
      <vt:lpstr>Timetabling</vt:lpstr>
      <vt:lpstr>Support Resources</vt:lpstr>
      <vt:lpstr>Useful Links</vt:lpstr>
      <vt:lpstr>Extracurricular Life </vt:lpstr>
      <vt:lpstr>Faculty Regulations</vt:lpstr>
      <vt:lpstr>Academic Integrity and Conduct</vt:lpstr>
      <vt:lpstr>Welcome to the ECE department!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Kanisha Szekely</dc:creator>
  <cp:lastModifiedBy>Jazmine Battle</cp:lastModifiedBy>
  <cp:revision>170</cp:revision>
  <dcterms:created xsi:type="dcterms:W3CDTF">2021-07-23T16:36:50Z</dcterms:created>
  <dcterms:modified xsi:type="dcterms:W3CDTF">2023-06-27T15:33:26Z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0x010100D15F7E0128C3A5429EC19392EC944ECD</vt:lpwstr>
  </property>
</Properties>
</file>